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0" r:id="rId4"/>
    <p:sldMasterId id="2147483692" r:id="rId5"/>
  </p:sldMasterIdLst>
  <p:notesMasterIdLst>
    <p:notesMasterId r:id="rId18"/>
  </p:notesMasterIdLst>
  <p:sldIdLst>
    <p:sldId id="1807" r:id="rId6"/>
    <p:sldId id="1808" r:id="rId7"/>
    <p:sldId id="1809" r:id="rId8"/>
    <p:sldId id="1811" r:id="rId9"/>
    <p:sldId id="256" r:id="rId10"/>
    <p:sldId id="276" r:id="rId11"/>
    <p:sldId id="258" r:id="rId12"/>
    <p:sldId id="1628" r:id="rId13"/>
    <p:sldId id="1560" r:id="rId14"/>
    <p:sldId id="1806" r:id="rId15"/>
    <p:sldId id="1810" r:id="rId16"/>
    <p:sldId id="1620" r:id="rId17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AEC"/>
    <a:srgbClr val="D1CC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06B9E5-EF21-4428-A4DE-770BE9BDD89F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0D325-98BA-4F30-AFB1-2F5A0DF17F9B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74077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8EC099-27D9-9F71-F5E1-877DDC1339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6B06DEFA-C53F-8C31-DF66-F3A5F0DCF5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24D98FD0-CF36-B65A-83DE-D548DA18F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111DAE7E-BA0F-6D38-313C-3E7FCB639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0C51612A-3694-2777-99B4-A478A4DD2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68974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DE55B2-C93A-561C-5A4D-36B3AA3AB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6DAE0688-C751-2641-8194-2173D3A039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2D88CB3C-8205-D3D1-5E4E-A9447B4DA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E27DF1A9-4E33-8EA1-8CB6-B6CE4194A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E81A9E96-4EF9-C3D2-1B1C-00F81A5E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29771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>
            <a:extLst>
              <a:ext uri="{FF2B5EF4-FFF2-40B4-BE49-F238E27FC236}">
                <a16:creationId xmlns:a16="http://schemas.microsoft.com/office/drawing/2014/main" id="{6AD038A7-2579-B8C7-BEF7-6C5480B293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FACE380D-C332-DF7A-A4D1-FE5838EBE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411850B4-548B-BCB2-D004-11D97E702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E935E0DA-2905-DD27-BB57-39FBADBF5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B568F61E-CB9B-28F4-E95C-E6A6EAA7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898477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84F968-C1CA-4ECF-AE80-21978E1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BC7665F-6391-4DA6-85F0-00E8EA2DCE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1EA32E-4FAA-4C8C-8F6C-101EF1021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34B02C-0848-4A97-BFAB-4AF85D6CC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D2F61E-2D67-4E6F-9EFA-68E5CDBE0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638845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62312B-B425-4B40-A2CA-E33224430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32FC67-3897-4CF0-9BEE-E7BF9A3AD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AE219F-E239-43BA-ACC7-17918B5A8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7D1D99-174D-4719-9814-F2378D484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DF86AB-7689-4DAB-BCF2-0F597BB00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419916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2F81CA-78FB-4810-B84B-290ED8F6D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41E2C3-72C6-4DF5-AD50-B6EDE8B59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F0CC1F-A75D-43E9-86AF-A79E78F00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924546-68F2-4DBA-AF3B-494021EF6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E19431-A936-4587-BE90-ABAE1EFE2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898994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4CCB03-2F3E-42F4-85C8-FCBDAA700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D0737-59E6-4973-ABC7-0B7FD3E0F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40C623-4DBF-40B4-AAB9-B2C9108319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306EDF2-99B4-42F0-ADEA-CDC158F48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029354-66EF-49BE-B1CE-0E6C073C4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E8991BE-CC23-48CF-B209-41458513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600976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60EDBD-702D-445C-BEDF-807937E63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BCEB898-0302-4774-91AF-6B661C15C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A349C95-91A7-417B-AC43-C9298D1143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C8420B3-AA04-4D0C-AD70-7D9D30C490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1480D8B-3078-4C3B-BC05-E5094374B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BA0BEAF-D584-46DF-B3E4-A760F5A66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44A115D-9959-43FE-AFC1-B28A1C8EB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D8A5A67-E77F-4500-A5C3-4A081C77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096383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DA5803-5446-4631-9868-75FE4E608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E76393A-62FD-4A42-9CB8-C9ED539C7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89DB21-B9A5-46C8-B266-750CD1F7F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468DB06-6F3D-4D04-950E-A53C8B09D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481811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57A040E-E826-4177-9C97-DE1E9C1B8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FC5E46-753B-4A00-92DE-F742A6AA7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4DFE9E2-0999-47EC-B7BE-369247B58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22618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BF0BA1-CBF4-4B38-A934-082006263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AF9590-7546-44B2-8D36-3F119AC5B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E486247-D14E-4086-A1A0-54EF4FF7F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F878AE-8B89-4474-8EC0-79608C4FE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CA7199-C59B-424A-8238-317FF808F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2C82-8793-48D4-AE96-FB1D3494D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6979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1D3FA5-2FAF-DE01-B95F-ABB2098BD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F1EB752-417A-831E-D6EE-7A2721511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1BF25B61-A7FE-5E67-D992-05EDAE49B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2BAE0D4B-9226-ABE7-1E51-61AC267BC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3E2BB01B-C64A-31F4-8ECF-EAD92C33B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973541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20F468-08DE-48B6-A6F6-E638657A4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498D2D-05DB-42D0-96EF-B680FC1AA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26771C-85B7-48A7-BD6C-6C62F8A24D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FE7D40C-3FD2-403B-A756-72B069AE0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608FB38-E0EC-41A1-BB7D-8FD58A56A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C672EE3-67D9-423F-AC2F-1B992261F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900919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9ED9E2-9B44-4FBB-8EBD-CE51056F3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FDE8B7-5625-49EE-BCFE-792DC9F12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792EFE-F2A2-4980-B415-DB4085880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1AE258-FE8E-46EC-9D9D-090E75613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06F821-C0FD-454C-95E8-9DBD2B84E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228669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809181F-4CBC-4965-BA2D-81E73CDCCC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58A8DAD-356A-43B1-B4F4-9F39EB69B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82D5CF-29EE-438E-9119-502B49539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86CDE4-8BCD-4466-AD33-B150E32CB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CE3DFC-08AC-4E17-A4A0-5245DFAE1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406281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794" y="5554264"/>
            <a:ext cx="1930161" cy="97849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820" y="6528787"/>
            <a:ext cx="4377307" cy="32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9600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ристуваць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8193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693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Користуваць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Зразок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5096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230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Редагувати стиль зразка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Редагувати стиль зразка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21020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695995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uk-UA" dirty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42606"/>
            <a:ext cx="3200400" cy="3178628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dirty="0"/>
              <a:t>Редагувати стиль зразка тексту</a:t>
            </a:r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857" y="5554264"/>
            <a:ext cx="2013422" cy="102070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46" t="3047" b="1"/>
          <a:stretch/>
        </p:blipFill>
        <p:spPr>
          <a:xfrm>
            <a:off x="1854925" y="6538816"/>
            <a:ext cx="1744517" cy="31918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3" t="16273" r="64523" b="9660"/>
          <a:stretch/>
        </p:blipFill>
        <p:spPr>
          <a:xfrm>
            <a:off x="330925" y="6614159"/>
            <a:ext cx="1288869" cy="24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5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DFA2EB-C22D-6108-48C9-749D1D182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C7E5DDB7-756A-DE2A-3860-0B70E1FD7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C0F53087-85C4-A978-D5B6-ADB883C96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BDBF30BD-8398-EA19-6E82-D9A8F4B36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B52E687D-45D0-B15B-73E8-6EE8EF7E4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1335744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B56887-1768-C206-6043-BF2875C93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9759894E-2358-85D3-FEA0-585F40F1F6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ru-RU"/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148C0C3C-64E0-C168-4BB4-5AC71F5DC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40933DDA-B5C3-12DC-6C38-1B5878FE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45EB60D2-38AF-2DBD-E66A-335DAC915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308344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4205E6-6C83-67DA-F25E-47F2A8EB6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1611824E-6778-20E5-419B-405830C61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RU"/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DEB0A93C-BAF7-BC59-3FE0-DD7340213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ED6EFD65-4B66-7BC5-EB3C-6E27AFD29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1667E74B-A5AA-45BA-04B0-AA282A154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545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A6C485-2A12-8806-FBCA-F39C5302B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CDBB4A3F-2524-99F0-AFD4-3186A7FF2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E035B352-E5B8-E7A1-416C-B4528AF1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11E764F0-3DDE-B541-119D-5D1E31F24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29D6A43B-768D-49F1-231A-896FAB78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0686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AA4939-ED27-DADF-32AE-D14E617DA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546EA71-1593-C052-1CBA-6FE9BBAC6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RU"/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A1A402C4-E3EC-0164-6430-FAD6799C1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RU"/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AEB0BB14-86C5-40E3-F4D0-478E905E9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B05380AD-5161-86C0-1CDC-039A34282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6BBD6FFE-9418-5174-D4B9-9A4AE8FB6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49646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45AC60-BD4B-DC47-6648-F823C75A8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7A75F3BE-7D6F-902B-66DC-E891FADF2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72EF3D62-8922-F4B3-5592-C10E0CE7E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RU"/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9CC98AA0-101C-46BF-0E69-77E23D888A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A8CC1898-0EC9-A1B6-3647-273681AD44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RU"/>
          </a:p>
        </p:txBody>
      </p:sp>
      <p:sp>
        <p:nvSpPr>
          <p:cNvPr id="7" name="Місце для дати 6">
            <a:extLst>
              <a:ext uri="{FF2B5EF4-FFF2-40B4-BE49-F238E27FC236}">
                <a16:creationId xmlns:a16="http://schemas.microsoft.com/office/drawing/2014/main" id="{75762940-D84E-565B-99D7-E27410722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8" name="Місце для нижнього колонтитула 7">
            <a:extLst>
              <a:ext uri="{FF2B5EF4-FFF2-40B4-BE49-F238E27FC236}">
                <a16:creationId xmlns:a16="http://schemas.microsoft.com/office/drawing/2014/main" id="{98666021-8DBF-CCA2-AD83-FB2BBE46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Місце для номера слайда 8">
            <a:extLst>
              <a:ext uri="{FF2B5EF4-FFF2-40B4-BE49-F238E27FC236}">
                <a16:creationId xmlns:a16="http://schemas.microsoft.com/office/drawing/2014/main" id="{B91435B7-A621-8C7D-7C3C-7A6D5ED3C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23384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2CEA9A-2B43-4AE5-562B-908950D8E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129E3BA6-48B0-26DA-5A61-50C422367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B82F4771-6105-5B39-C97D-0774CD386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835E5822-E613-3586-F97B-5341B9076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90433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>
            <a:extLst>
              <a:ext uri="{FF2B5EF4-FFF2-40B4-BE49-F238E27FC236}">
                <a16:creationId xmlns:a16="http://schemas.microsoft.com/office/drawing/2014/main" id="{9043CF9F-5DB7-F37B-7F24-D3566477E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3" name="Місце для нижнього колонтитула 2">
            <a:extLst>
              <a:ext uri="{FF2B5EF4-FFF2-40B4-BE49-F238E27FC236}">
                <a16:creationId xmlns:a16="http://schemas.microsoft.com/office/drawing/2014/main" id="{F7120F95-3601-FE73-99DC-2DB03FC7D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C82BB8EE-6534-2F56-A84A-7A87B3B39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071682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984C8C-95A6-6C76-A24D-DC92C9BC2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B0BF43C-2AE0-08AB-6AFF-DA52C8F89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RU"/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29E2986E-B4AA-9781-5605-7A582BBE9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B3519863-A982-29F5-7B0B-1085E5D64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A59480C5-60A6-A1B9-E3C3-FC0AB8B35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4FA3F9AA-C12D-C894-F916-29E361E8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88009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AE5B7C-ABC3-46C4-634C-408C80ADC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зображення 2">
            <a:extLst>
              <a:ext uri="{FF2B5EF4-FFF2-40B4-BE49-F238E27FC236}">
                <a16:creationId xmlns:a16="http://schemas.microsoft.com/office/drawing/2014/main" id="{672AE17F-9379-3BDB-0EB1-352621CD4D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B06523AA-6760-DEFF-7ABA-245E7842E8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CD43C6A6-CFE8-63F0-31C4-A76E5450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7711D783-6D39-173C-46D1-8ADC13D74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0DF4A924-A3EC-6D62-A9D1-CF8686CF3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96259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783A23-144E-B3B8-281F-5AC74A410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64050CB5-6D09-5151-43D5-9A6F5EF10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RU"/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43E08DC6-C135-9872-8D04-B21A6001E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5779D5FC-F1FD-22CD-790C-03A244809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C48328AC-0240-7D5D-2034-F5A541209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234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73D14D-7CFB-EDB3-60D1-0EEE52C0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0BF8D8D-651B-2934-687A-410316D6B1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A3C8DE34-5FA0-9E9C-B550-5F226B2732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A87C004C-1790-7914-2544-A984C123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1F00964B-EABE-9214-A9A5-2684337A1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B376288E-D210-B468-FD3A-19A0099DB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67113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>
            <a:extLst>
              <a:ext uri="{FF2B5EF4-FFF2-40B4-BE49-F238E27FC236}">
                <a16:creationId xmlns:a16="http://schemas.microsoft.com/office/drawing/2014/main" id="{A757A8CC-F1CB-2AA1-D66F-5DBD12701D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7F7221AC-F242-8F5D-B0FF-4B7DDFDD0C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RU"/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B7B8A2C7-BABA-6C9A-DED5-8B5A175D8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9D3B0405-AE21-7989-CD96-820CCF69C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B90AA3A6-FB4E-95FD-124D-A9FAFA22D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114953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94BC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2503" y="5615224"/>
            <a:ext cx="1930161" cy="97849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820" y="6528787"/>
            <a:ext cx="4377307" cy="32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69756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ристуваць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40271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218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Користуваць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Зразок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575070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146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Редагувати стиль зразка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Редагувати стиль зразка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11212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rgbClr val="94BC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695995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uk-UA" dirty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42606"/>
            <a:ext cx="3200400" cy="3178628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dirty="0"/>
              <a:t>Редагувати стиль зразка тексту</a:t>
            </a:r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857" y="5554264"/>
            <a:ext cx="2013422" cy="102070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46" t="3047" b="1"/>
          <a:stretch/>
        </p:blipFill>
        <p:spPr>
          <a:xfrm>
            <a:off x="1854925" y="6538816"/>
            <a:ext cx="1744517" cy="31918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3" t="16273" r="64523" b="9660"/>
          <a:stretch/>
        </p:blipFill>
        <p:spPr>
          <a:xfrm>
            <a:off x="330925" y="6614159"/>
            <a:ext cx="1288869" cy="24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45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70E259-FE17-D245-4084-A9D44421B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36599391-3F6D-84D0-ACF6-E0B61549D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4E6C0D5F-5A08-2F92-ACBF-0FB217AFC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CEBEABA9-A376-42E7-8730-26ABF60DE7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75E15CF6-7AF4-523D-B9B2-EE9F003666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7" name="Місце для дати 6">
            <a:extLst>
              <a:ext uri="{FF2B5EF4-FFF2-40B4-BE49-F238E27FC236}">
                <a16:creationId xmlns:a16="http://schemas.microsoft.com/office/drawing/2014/main" id="{1DECCDF6-F2BD-8DA9-8CAC-A48661172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8" name="Місце для нижнього колонтитула 7">
            <a:extLst>
              <a:ext uri="{FF2B5EF4-FFF2-40B4-BE49-F238E27FC236}">
                <a16:creationId xmlns:a16="http://schemas.microsoft.com/office/drawing/2014/main" id="{09D7A926-A9E5-4B29-20B9-8690498E1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>
            <a:extLst>
              <a:ext uri="{FF2B5EF4-FFF2-40B4-BE49-F238E27FC236}">
                <a16:creationId xmlns:a16="http://schemas.microsoft.com/office/drawing/2014/main" id="{0ABD2292-BEDE-0E92-67FC-5CDA5BE3A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1040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89F495-05A7-63C1-0A1A-E12D4826E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26DE4177-458A-712F-A006-BAB4CBDBF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15CBF30F-5BC2-52AE-0AEE-9121FE943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96AD5837-AC9C-A107-2B88-7490AB1B3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80807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>
            <a:extLst>
              <a:ext uri="{FF2B5EF4-FFF2-40B4-BE49-F238E27FC236}">
                <a16:creationId xmlns:a16="http://schemas.microsoft.com/office/drawing/2014/main" id="{FA905051-99DB-03F8-22DF-8F9D57D50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3" name="Місце для нижнього колонтитула 2">
            <a:extLst>
              <a:ext uri="{FF2B5EF4-FFF2-40B4-BE49-F238E27FC236}">
                <a16:creationId xmlns:a16="http://schemas.microsoft.com/office/drawing/2014/main" id="{44DC3BE8-47B9-FFB3-038D-3B4E0ADDA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A35C4304-1C4A-7371-AA1A-727E2352F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8490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1790D1-D107-3FD1-B4FD-1353A40CB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C5802E2-EFD6-C62E-0F56-DB8E6D9B8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D17A4B49-E606-2C1F-73F9-EAE2DDE38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60AC9659-9E4F-65B3-F8C4-3FA8F4D14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86A36587-17C3-B8B2-3794-6994180F5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6538FC54-414F-5BF9-7C95-592EC83A2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27435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C94F64-BF3B-5B45-E044-5F40A71B7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зображення 2">
            <a:extLst>
              <a:ext uri="{FF2B5EF4-FFF2-40B4-BE49-F238E27FC236}">
                <a16:creationId xmlns:a16="http://schemas.microsoft.com/office/drawing/2014/main" id="{2DA3E0F0-FA6D-45CC-1F01-345130628F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3CB1ED73-6E01-7E05-6309-1F57B19CA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34F7AF59-5F74-FDFD-9B49-90867434B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FB8FA426-BCE8-F489-D404-193A0E8BC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D8D177A4-62E1-0410-2885-8FA36330B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1249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6.xml"/><Relationship Id="rId9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042D7C43-CFE3-2277-5591-14C74EAF2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791EDB36-0074-4409-2F9E-69835CD8A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B0E882FF-750E-251A-A102-F5BBEAE1E1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53F841-715C-47F7-B01B-AA51036C700E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49483852-F91B-0E65-7A67-DB454D5E7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BB0DA9B3-8656-E60D-5993-B5D23D2D9A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AC3FC-BE8D-436B-A9AE-E3BF3E5B6D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68548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8073C-9B04-4F2E-8229-702D6713F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6ACD01-ED54-4F12-9D1A-9A89F9EBA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402624-C265-4AD1-B6D4-12424D39DE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60408-1E49-4E19-89E7-997816F253FB}" type="datetimeFigureOut">
              <a:rPr lang="uk-UA" smtClean="0"/>
              <a:t>29.09.2025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E0C983F-7024-444E-B5FB-391B8A5148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DFFC88-7FF3-474D-956F-40686F07E1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A3BFF-3061-4902-8FCD-F143167DCFB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68637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uk-UA" dirty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uk-UA" dirty="0"/>
              <a:t>Редагувати стиль зразка тексту</a:t>
            </a:r>
          </a:p>
          <a:p>
            <a:pPr lvl="1"/>
            <a:r>
              <a:rPr lang="uk-UA" dirty="0"/>
              <a:t>Другий рівень</a:t>
            </a:r>
          </a:p>
          <a:p>
            <a:pPr lvl="2"/>
            <a:r>
              <a:rPr lang="uk-UA" dirty="0"/>
              <a:t>Третій рівень</a:t>
            </a:r>
          </a:p>
          <a:p>
            <a:pPr lvl="3"/>
            <a:r>
              <a:rPr lang="uk-UA" dirty="0"/>
              <a:t>Четвертий рівень</a:t>
            </a:r>
          </a:p>
          <a:p>
            <a:pPr lvl="4"/>
            <a:r>
              <a:rPr lang="uk-UA" dirty="0"/>
              <a:t>П’ятий рівень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795" y="5562972"/>
            <a:ext cx="1886618" cy="95642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820" y="6528787"/>
            <a:ext cx="4377307" cy="32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61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Ø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Ø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Ø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Ø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99721310-0330-2CE5-9203-D2E76A4B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ru-RU"/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EF971E96-9BE7-A3DC-07D8-4B0CA79D4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RU"/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606D4F8D-7686-5B22-1B9F-887E4A32BD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569AE4-28BF-4596-A755-6C6201BE2CA2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8A12773F-F938-E35E-EB40-C723D24AEF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5BF8C164-6085-4340-EB43-BE60EFC91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046C2D-2DCA-40DD-AC66-FBB9C078E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069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94BC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863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uk-UA" dirty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uk-UA" dirty="0"/>
              <a:t>Редагувати стиль зразка тексту</a:t>
            </a:r>
          </a:p>
          <a:p>
            <a:pPr lvl="1"/>
            <a:r>
              <a:rPr lang="uk-UA" dirty="0"/>
              <a:t>Другий рівень</a:t>
            </a:r>
          </a:p>
          <a:p>
            <a:pPr lvl="2"/>
            <a:r>
              <a:rPr lang="uk-UA" dirty="0"/>
              <a:t>Третій рівень</a:t>
            </a:r>
          </a:p>
          <a:p>
            <a:pPr lvl="3"/>
            <a:r>
              <a:rPr lang="uk-UA" dirty="0"/>
              <a:t>Четвертий рівень</a:t>
            </a:r>
          </a:p>
          <a:p>
            <a:pPr lvl="4"/>
            <a:r>
              <a:rPr lang="uk-UA" dirty="0"/>
              <a:t>П’ятий рівень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1211" y="5632640"/>
            <a:ext cx="1886618" cy="95642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820" y="6528787"/>
            <a:ext cx="4377307" cy="32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500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Ø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Ø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Ø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Ø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3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42.png"/><Relationship Id="rId5" Type="http://schemas.openxmlformats.org/officeDocument/2006/relationships/image" Target="../media/image27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22.png"/><Relationship Id="rId5" Type="http://schemas.openxmlformats.org/officeDocument/2006/relationships/image" Target="../media/image14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682169" y="1220726"/>
            <a:ext cx="7293167" cy="2115238"/>
          </a:xfrm>
        </p:spPr>
        <p:txBody>
          <a:bodyPr>
            <a:noAutofit/>
          </a:bodyPr>
          <a:lstStyle/>
          <a:p>
            <a:pPr algn="r"/>
            <a:r>
              <a:rPr lang="en-US" sz="4400" b="1" dirty="0">
                <a:solidFill>
                  <a:srgbClr val="242A98"/>
                </a:solidFill>
              </a:rPr>
              <a:t>CITOLAB</a:t>
            </a:r>
            <a:r>
              <a:rPr lang="uk-UA" sz="4400" b="1" dirty="0">
                <a:solidFill>
                  <a:srgbClr val="242A98"/>
                </a:solidFill>
              </a:rPr>
              <a:t> </a:t>
            </a:r>
            <a:r>
              <a:rPr lang="en-US" sz="4400" b="1" dirty="0">
                <a:solidFill>
                  <a:srgbClr val="242A98"/>
                </a:solidFill>
              </a:rPr>
              <a:t>K</a:t>
            </a:r>
            <a:br>
              <a:rPr lang="uk-UA" sz="4400" b="1" dirty="0"/>
            </a:br>
            <a:r>
              <a:rPr lang="uk-UA" sz="3200" b="1" dirty="0"/>
              <a:t>ПЕРШИЙ КРОК ДЛЯ ЗАПОБІГАННЯ </a:t>
            </a:r>
            <a:r>
              <a:rPr lang="uk-UA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АЦЕТОНЕМІЧНОГО СИНДРОМУ </a:t>
            </a:r>
            <a:r>
              <a:rPr lang="uk-UA" sz="3200" b="1" dirty="0"/>
              <a:t>У ДІТЕЙ</a:t>
            </a:r>
            <a:endParaRPr lang="ru-RU" sz="32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2DDE8F4-6930-46E1-A8C8-56B4A67F52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65"/>
            <a:ext cx="4682169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046838E-51CC-43F0-8640-1235E1230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0682" y="133532"/>
            <a:ext cx="1381318" cy="6858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1E4D06-B72A-42EE-B17F-EABC947F5683}"/>
              </a:ext>
            </a:extLst>
          </p:cNvPr>
          <p:cNvSpPr txBox="1"/>
          <p:nvPr/>
        </p:nvSpPr>
        <p:spPr>
          <a:xfrm>
            <a:off x="4026563" y="3947702"/>
            <a:ext cx="79487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uk-UA" sz="2400" b="1" i="1" dirty="0"/>
              <a:t>Д</a:t>
            </a:r>
            <a:r>
              <a:rPr lang="ru-RU" sz="2400" b="1" i="1" dirty="0" err="1"/>
              <a:t>іагностичні</a:t>
            </a:r>
            <a:r>
              <a:rPr lang="ru-RU" sz="2400" b="1" i="1" dirty="0"/>
              <a:t> тест-</a:t>
            </a:r>
            <a:r>
              <a:rPr lang="ru-RU" sz="2400" b="1" i="1" dirty="0" err="1"/>
              <a:t>смужки</a:t>
            </a:r>
            <a:r>
              <a:rPr lang="ru-RU" sz="2400" b="1" i="1" dirty="0"/>
              <a:t> для </a:t>
            </a:r>
            <a:r>
              <a:rPr lang="ru-RU" sz="2400" b="1" i="1" u="sng" dirty="0" err="1"/>
              <a:t>раннього</a:t>
            </a:r>
            <a:r>
              <a:rPr lang="ru-RU" sz="2400" b="1" i="1" dirty="0"/>
              <a:t> </a:t>
            </a:r>
            <a:r>
              <a:rPr lang="ru-RU" sz="2400" b="1" i="1" dirty="0" err="1"/>
              <a:t>напівкількісного</a:t>
            </a:r>
            <a:r>
              <a:rPr lang="ru-RU" sz="2400" b="1" i="1" dirty="0"/>
              <a:t> визначення </a:t>
            </a:r>
            <a:r>
              <a:rPr lang="ru-RU" sz="2400" b="1" i="1" dirty="0" err="1"/>
              <a:t>кетонів</a:t>
            </a:r>
            <a:r>
              <a:rPr lang="ru-RU" sz="2400" b="1" i="1" dirty="0"/>
              <a:t> у </a:t>
            </a:r>
            <a:r>
              <a:rPr lang="ru-RU" sz="2400" b="1" i="1" dirty="0" err="1"/>
              <a:t>сечі</a:t>
            </a:r>
            <a:endParaRPr lang="en-US" sz="2400" b="1" i="1" dirty="0"/>
          </a:p>
          <a:p>
            <a:pPr algn="r"/>
            <a:endParaRPr lang="en-US" sz="2400" b="1" i="1" dirty="0"/>
          </a:p>
          <a:p>
            <a:pPr algn="r">
              <a:lnSpc>
                <a:spcPct val="100000"/>
              </a:lnSpc>
              <a:buClr>
                <a:srgbClr val="1CADE4"/>
              </a:buClr>
            </a:pPr>
            <a:r>
              <a:rPr lang="en-US" sz="2400" b="1" i="1" dirty="0">
                <a:solidFill>
                  <a:srgbClr val="242A98"/>
                </a:solidFill>
              </a:rPr>
              <a:t> </a:t>
            </a:r>
            <a:endParaRPr lang="uk-UA" sz="2400" b="1" i="1" dirty="0">
              <a:solidFill>
                <a:srgbClr val="242A98"/>
              </a:solidFill>
            </a:endParaRPr>
          </a:p>
          <a:p>
            <a:pPr algn="r">
              <a:lnSpc>
                <a:spcPct val="100000"/>
              </a:lnSpc>
              <a:buClr>
                <a:srgbClr val="1CADE4"/>
              </a:buClr>
              <a:buFont typeface="Wingdings" panose="05000000000000000000" pitchFamily="2" charset="2"/>
              <a:buChar char="Ø"/>
            </a:pPr>
            <a:r>
              <a:rPr lang="uk-UA" sz="2400" b="1" i="1" dirty="0">
                <a:solidFill>
                  <a:srgbClr val="242A98"/>
                </a:solidFill>
              </a:rPr>
              <a:t>точне визначення кетонів (ацетону) в сечі</a:t>
            </a:r>
          </a:p>
          <a:p>
            <a:pPr algn="r">
              <a:lnSpc>
                <a:spcPct val="100000"/>
              </a:lnSpc>
              <a:buClr>
                <a:srgbClr val="1CADE4"/>
              </a:buClr>
              <a:buFont typeface="Wingdings" panose="05000000000000000000" pitchFamily="2" charset="2"/>
              <a:buChar char="Ø"/>
            </a:pPr>
            <a:r>
              <a:rPr lang="uk-UA" sz="2400" b="1" i="1" dirty="0">
                <a:solidFill>
                  <a:srgbClr val="242A98"/>
                </a:solidFill>
              </a:rPr>
              <a:t>контроль в домашніх умовах – легко і швидко </a:t>
            </a:r>
            <a:endParaRPr lang="uk-UA" sz="2400" i="1" dirty="0"/>
          </a:p>
        </p:txBody>
      </p:sp>
    </p:spTree>
    <p:extLst>
      <p:ext uri="{BB962C8B-B14F-4D97-AF65-F5344CB8AC3E}">
        <p14:creationId xmlns:p14="http://schemas.microsoft.com/office/powerpoint/2010/main" val="2847820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A633879-D457-4F2C-9743-DEDF2EA25A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5962" cy="685800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58D4A8-7350-4543-9CD3-56954F15C1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6718" y="1391201"/>
            <a:ext cx="2388371" cy="4618106"/>
          </a:xfrm>
          <a:prstGeom prst="rect">
            <a:avLst/>
          </a:prstGeom>
          <a:ln w="19050">
            <a:solidFill>
              <a:schemeClr val="bg2">
                <a:lumMod val="75000"/>
              </a:schemeClr>
            </a:solidFill>
          </a:ln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9B548A04-A88F-4079-947E-B2AC5B52D88D}"/>
              </a:ext>
            </a:extLst>
          </p:cNvPr>
          <p:cNvSpPr txBox="1">
            <a:spLocks/>
          </p:cNvSpPr>
          <p:nvPr/>
        </p:nvSpPr>
        <p:spPr>
          <a:xfrm>
            <a:off x="4983635" y="1268091"/>
            <a:ext cx="10058400" cy="145075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EA46B265-B279-4ACA-A402-8BA0B8C8692E}"/>
              </a:ext>
            </a:extLst>
          </p:cNvPr>
          <p:cNvSpPr/>
          <p:nvPr/>
        </p:nvSpPr>
        <p:spPr>
          <a:xfrm>
            <a:off x="5243745" y="1588678"/>
            <a:ext cx="6489792" cy="1373180"/>
          </a:xfrm>
          <a:prstGeom prst="roundRect">
            <a:avLst/>
          </a:prstGeom>
          <a:solidFill>
            <a:srgbClr val="ECF3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При купівлі упаковки препарату для лікування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</a:t>
            </a: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гінекологічних протимікробних та антисептичних засобів, засобів для спринцювання та відновлення мікрофлори)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4D70CC5D-9DE7-4017-91EF-8273840520B1}"/>
              </a:ext>
            </a:extLst>
          </p:cNvPr>
          <p:cNvSpPr/>
          <p:nvPr/>
        </p:nvSpPr>
        <p:spPr>
          <a:xfrm>
            <a:off x="5231280" y="387013"/>
            <a:ext cx="6489793" cy="741534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1422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Рекомендація до покупки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CITOLAB pH </a:t>
            </a:r>
            <a:r>
              <a:rPr kumimoji="0" lang="ru-RU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№1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Стрелка: изогнутая вправо 10">
            <a:extLst>
              <a:ext uri="{FF2B5EF4-FFF2-40B4-BE49-F238E27FC236}">
                <a16:creationId xmlns:a16="http://schemas.microsoft.com/office/drawing/2014/main" id="{A9DEC41A-0A3E-4E70-90B7-0FB4F897E6A7}"/>
              </a:ext>
            </a:extLst>
          </p:cNvPr>
          <p:cNvSpPr/>
          <p:nvPr/>
        </p:nvSpPr>
        <p:spPr>
          <a:xfrm>
            <a:off x="4285529" y="725185"/>
            <a:ext cx="951983" cy="1819232"/>
          </a:xfrm>
          <a:prstGeom prst="curvedRightArrow">
            <a:avLst/>
          </a:prstGeom>
          <a:solidFill>
            <a:srgbClr val="65ADE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Стрелка: изогнутая вправо 11">
            <a:extLst>
              <a:ext uri="{FF2B5EF4-FFF2-40B4-BE49-F238E27FC236}">
                <a16:creationId xmlns:a16="http://schemas.microsoft.com/office/drawing/2014/main" id="{8A536AF8-1C9E-4E84-8052-8C2563AA18D7}"/>
              </a:ext>
            </a:extLst>
          </p:cNvPr>
          <p:cNvSpPr/>
          <p:nvPr/>
        </p:nvSpPr>
        <p:spPr>
          <a:xfrm>
            <a:off x="4160426" y="725184"/>
            <a:ext cx="1070854" cy="3320041"/>
          </a:xfrm>
          <a:prstGeom prst="curvedRightArrow">
            <a:avLst/>
          </a:prstGeom>
          <a:solidFill>
            <a:srgbClr val="65ADE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8FA0A17-886C-40C2-B5B9-5F34C883AD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2465" y="6135970"/>
            <a:ext cx="2553056" cy="743054"/>
          </a:xfrm>
          <a:prstGeom prst="rect">
            <a:avLst/>
          </a:prstGeom>
        </p:spPr>
      </p:pic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3061A8DE-7B1D-4DDD-A6F2-E42E513D010A}"/>
              </a:ext>
            </a:extLst>
          </p:cNvPr>
          <p:cNvSpPr/>
          <p:nvPr/>
        </p:nvSpPr>
        <p:spPr>
          <a:xfrm>
            <a:off x="5243744" y="3328350"/>
            <a:ext cx="6489793" cy="1054059"/>
          </a:xfrm>
          <a:prstGeom prst="roundRect">
            <a:avLst/>
          </a:prstGeom>
          <a:solidFill>
            <a:srgbClr val="ECF3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Для жінок, які тимчасово перебувають за кордоном </a:t>
            </a: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і не мають швидкого доступу до гінеколога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Стрелка: изогнутая вправо 18">
            <a:extLst>
              <a:ext uri="{FF2B5EF4-FFF2-40B4-BE49-F238E27FC236}">
                <a16:creationId xmlns:a16="http://schemas.microsoft.com/office/drawing/2014/main" id="{33CE6B07-B129-4226-9A23-62020CDAF780}"/>
              </a:ext>
            </a:extLst>
          </p:cNvPr>
          <p:cNvSpPr/>
          <p:nvPr/>
        </p:nvSpPr>
        <p:spPr>
          <a:xfrm>
            <a:off x="4154194" y="753265"/>
            <a:ext cx="1070854" cy="4762952"/>
          </a:xfrm>
          <a:prstGeom prst="curvedRightArrow">
            <a:avLst/>
          </a:prstGeom>
          <a:solidFill>
            <a:srgbClr val="65ADE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D69A9961-619A-4B03-AB03-C3F64D37B4CE}"/>
              </a:ext>
            </a:extLst>
          </p:cNvPr>
          <p:cNvSpPr/>
          <p:nvPr/>
        </p:nvSpPr>
        <p:spPr>
          <a:xfrm>
            <a:off x="5243744" y="4706991"/>
            <a:ext cx="6489793" cy="1091288"/>
          </a:xfrm>
          <a:prstGeom prst="roundRect">
            <a:avLst/>
          </a:prstGeom>
          <a:solidFill>
            <a:srgbClr val="ECF3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Допоможе 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швидко оцінити стан вагінального середовища</a:t>
            </a: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після проведеного лікування </a:t>
            </a: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навіть вдома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6D0B8DF2-675A-4927-BDD6-2E1DEC785B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42983" y="5972710"/>
            <a:ext cx="1282979" cy="885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4D5875-C272-4A71-8CC7-F1CFA6DB53BB}"/>
              </a:ext>
            </a:extLst>
          </p:cNvPr>
          <p:cNvSpPr txBox="1"/>
          <p:nvPr/>
        </p:nvSpPr>
        <p:spPr>
          <a:xfrm>
            <a:off x="208721" y="283205"/>
            <a:ext cx="66458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«Додаткова» </a:t>
            </a:r>
            <a:r>
              <a:rPr kumimoji="0" lang="uk-UA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рекомендація,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яка </a:t>
            </a:r>
            <a:r>
              <a:rPr kumimoji="0" lang="uk-UA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збільшує середній чек!</a:t>
            </a:r>
            <a:endParaRPr kumimoji="0" lang="uk-UA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095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A5D650B-D786-428A-B93E-9B80731B0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4218"/>
          </a:xfrm>
          <a:prstGeom prst="rect">
            <a:avLst/>
          </a:prstGeom>
          <a:noFill/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E6703A7-2FEC-4633-AF93-8F2A9D39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29" y="2614357"/>
            <a:ext cx="5695039" cy="5695039"/>
          </a:xfrm>
          <a:prstGeom prst="rect">
            <a:avLst/>
          </a:prstGeom>
        </p:spPr>
      </p:pic>
      <p:sp>
        <p:nvSpPr>
          <p:cNvPr id="4" name="Прямоугольник 14">
            <a:extLst>
              <a:ext uri="{FF2B5EF4-FFF2-40B4-BE49-F238E27FC236}">
                <a16:creationId xmlns:a16="http://schemas.microsoft.com/office/drawing/2014/main" id="{4941E101-97EB-49E6-A509-835949B63E86}"/>
              </a:ext>
            </a:extLst>
          </p:cNvPr>
          <p:cNvSpPr/>
          <p:nvPr/>
        </p:nvSpPr>
        <p:spPr>
          <a:xfrm>
            <a:off x="1363709" y="1989907"/>
            <a:ext cx="56950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ru-RU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Висока чутливість та специфічність  - 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Ви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можете </a:t>
            </a:r>
            <a:r>
              <a:rPr lang="ru-RU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спокійно рекомендувати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тест, знаючи, що він справді працює.</a:t>
            </a:r>
            <a:endParaRPr kumimoji="0" lang="ru-RU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рямоугольник 15">
            <a:extLst>
              <a:ext uri="{FF2B5EF4-FFF2-40B4-BE49-F238E27FC236}">
                <a16:creationId xmlns:a16="http://schemas.microsoft.com/office/drawing/2014/main" id="{4AB2F095-4A45-46BE-BA6F-FDFA35712896}"/>
              </a:ext>
            </a:extLst>
          </p:cNvPr>
          <p:cNvSpPr/>
          <p:nvPr/>
        </p:nvSpPr>
        <p:spPr>
          <a:xfrm>
            <a:off x="1346436" y="3025780"/>
            <a:ext cx="58572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Клієнт може звернутися до лікаря з </a:t>
            </a:r>
            <a:r>
              <a:rPr lang="ru-RU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готовими результатами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та отримати </a:t>
            </a:r>
            <a:r>
              <a:rPr kumimoji="0" lang="ru-RU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АДЕКВАТНЕ </a:t>
            </a:r>
            <a:r>
              <a:rPr kumimoji="0" lang="ru-RU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лікува</a:t>
            </a:r>
            <a:r>
              <a:rPr lang="ru-RU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ння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і </a:t>
            </a:r>
            <a:r>
              <a:rPr lang="ru-RU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повернутися в аптеку з рецептом</a:t>
            </a:r>
          </a:p>
        </p:txBody>
      </p:sp>
      <p:pic>
        <p:nvPicPr>
          <p:cNvPr id="6" name="Рисунок 8">
            <a:extLst>
              <a:ext uri="{FF2B5EF4-FFF2-40B4-BE49-F238E27FC236}">
                <a16:creationId xmlns:a16="http://schemas.microsoft.com/office/drawing/2014/main" id="{109BD2F7-1CB0-445A-82E7-DFE4885A11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12" y="3284124"/>
            <a:ext cx="496551" cy="498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340ADB-F468-4E65-8C8F-B382C0A1D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12" y="2146086"/>
            <a:ext cx="496551" cy="498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Блок-схема: вузол 13">
            <a:extLst>
              <a:ext uri="{FF2B5EF4-FFF2-40B4-BE49-F238E27FC236}">
                <a16:creationId xmlns:a16="http://schemas.microsoft.com/office/drawing/2014/main" id="{995D6211-7DF5-4F51-AC62-3C4F12999A86}"/>
              </a:ext>
            </a:extLst>
          </p:cNvPr>
          <p:cNvSpPr/>
          <p:nvPr/>
        </p:nvSpPr>
        <p:spPr>
          <a:xfrm>
            <a:off x="7621515" y="2294889"/>
            <a:ext cx="2196000" cy="858837"/>
          </a:xfrm>
          <a:prstGeom prst="flowChartConnector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0" hangingPunct="0">
              <a:defRPr/>
            </a:pPr>
            <a:r>
              <a:rPr lang="uk-UA" sz="1400" b="1" dirty="0">
                <a:solidFill>
                  <a:srgbClr val="FF0000"/>
                </a:solidFill>
                <a:latin typeface="Tahoma" pitchFamily="34" charset="0"/>
                <a:cs typeface="Arial" charset="0"/>
              </a:rPr>
              <a:t>Чутливість </a:t>
            </a:r>
          </a:p>
          <a:p>
            <a:pPr algn="ctr" defTabSz="914400" eaLnBrk="0" hangingPunct="0">
              <a:defRPr/>
            </a:pPr>
            <a:r>
              <a:rPr lang="uk-UA" sz="1400" b="1" dirty="0">
                <a:solidFill>
                  <a:srgbClr val="FF0000"/>
                </a:solidFill>
                <a:latin typeface="Tahoma" pitchFamily="34" charset="0"/>
                <a:cs typeface="Arial" charset="0"/>
              </a:rPr>
              <a:t>більше 99%</a:t>
            </a:r>
            <a:endParaRPr lang="ru-RU" sz="1400" b="1" dirty="0">
              <a:solidFill>
                <a:srgbClr val="FF0000"/>
              </a:solidFill>
              <a:latin typeface="Tahoma" pitchFamily="34" charset="0"/>
              <a:cs typeface="Arial" charset="0"/>
            </a:endParaRPr>
          </a:p>
        </p:txBody>
      </p:sp>
      <p:sp>
        <p:nvSpPr>
          <p:cNvPr id="9" name="Блок-схема: вузол 1">
            <a:extLst>
              <a:ext uri="{FF2B5EF4-FFF2-40B4-BE49-F238E27FC236}">
                <a16:creationId xmlns:a16="http://schemas.microsoft.com/office/drawing/2014/main" id="{65B1DC45-4BB1-4AF7-A707-6173A6F94B73}"/>
              </a:ext>
            </a:extLst>
          </p:cNvPr>
          <p:cNvSpPr/>
          <p:nvPr/>
        </p:nvSpPr>
        <p:spPr>
          <a:xfrm>
            <a:off x="9815358" y="1523398"/>
            <a:ext cx="2196000" cy="857250"/>
          </a:xfrm>
          <a:prstGeom prst="flowChartConnector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0" hangingPunct="0">
              <a:defRPr/>
            </a:pPr>
            <a:r>
              <a:rPr lang="uk-UA" sz="1400" b="1" dirty="0">
                <a:solidFill>
                  <a:srgbClr val="FF0000"/>
                </a:solidFill>
                <a:latin typeface="Tahoma" pitchFamily="34" charset="0"/>
                <a:cs typeface="Arial" charset="0"/>
              </a:rPr>
              <a:t>Специфічність</a:t>
            </a:r>
          </a:p>
          <a:p>
            <a:pPr algn="ctr" defTabSz="914400" eaLnBrk="0" hangingPunct="0">
              <a:defRPr/>
            </a:pPr>
            <a:r>
              <a:rPr lang="uk-UA" sz="1400" b="1" dirty="0">
                <a:solidFill>
                  <a:srgbClr val="FF0000"/>
                </a:solidFill>
                <a:latin typeface="Tahoma" pitchFamily="34" charset="0"/>
                <a:cs typeface="Arial" charset="0"/>
              </a:rPr>
              <a:t> 99%</a:t>
            </a:r>
            <a:endParaRPr lang="ru-RU" sz="1400" b="1" dirty="0">
              <a:solidFill>
                <a:srgbClr val="FF0000"/>
              </a:solidFill>
              <a:latin typeface="Tahoma" pitchFamily="34" charset="0"/>
              <a:cs typeface="Arial" charset="0"/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40CA1C15-DA87-4B91-82E2-C688AA62A2D8}"/>
              </a:ext>
            </a:extLst>
          </p:cNvPr>
          <p:cNvSpPr txBox="1">
            <a:spLocks/>
          </p:cNvSpPr>
          <p:nvPr/>
        </p:nvSpPr>
        <p:spPr>
          <a:xfrm>
            <a:off x="408031" y="182782"/>
            <a:ext cx="7215641" cy="1518546"/>
          </a:xfrm>
          <a:prstGeom prst="rect">
            <a:avLst/>
          </a:prstGeom>
          <a:solidFill>
            <a:srgbClr val="F0FAEC">
              <a:alpha val="23000"/>
            </a:srgbClr>
          </a:solidFill>
          <a:ln w="19050">
            <a:solidFill>
              <a:schemeClr val="accent6">
                <a:lumMod val="75000"/>
              </a:schemeClr>
            </a:solidFill>
          </a:ln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800" b="1" spc="-5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CITO TEST® ROTA</a:t>
            </a:r>
            <a:r>
              <a:rPr lang="uk-UA" sz="4800" b="1" spc="-5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ru-RU" sz="2400" spc="-5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к</a:t>
            </a:r>
            <a:r>
              <a:rPr lang="ru-RU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ращий</a:t>
            </a:r>
            <a:r>
              <a:rPr lang="ru-RU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вибір</a:t>
            </a:r>
            <a:r>
              <a:rPr lang="ru-RU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для </a:t>
            </a:r>
            <a:r>
              <a:rPr lang="ru-RU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додаткової  рекомендації </a:t>
            </a:r>
            <a:r>
              <a:rPr lang="ru-RU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покупцям із запитом на </a:t>
            </a:r>
            <a:r>
              <a:rPr lang="ru-RU" sz="2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протидіарейні</a:t>
            </a:r>
            <a:r>
              <a:rPr lang="ru-RU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препарати для дітей.</a:t>
            </a:r>
          </a:p>
        </p:txBody>
      </p:sp>
      <p:sp>
        <p:nvSpPr>
          <p:cNvPr id="11" name="Блок-схема: вузол 13">
            <a:extLst>
              <a:ext uri="{FF2B5EF4-FFF2-40B4-BE49-F238E27FC236}">
                <a16:creationId xmlns:a16="http://schemas.microsoft.com/office/drawing/2014/main" id="{913A48F3-2884-4FEC-9807-46259140394F}"/>
              </a:ext>
            </a:extLst>
          </p:cNvPr>
          <p:cNvSpPr/>
          <p:nvPr/>
        </p:nvSpPr>
        <p:spPr>
          <a:xfrm>
            <a:off x="9148886" y="3348867"/>
            <a:ext cx="2800183" cy="1110358"/>
          </a:xfrm>
          <a:prstGeom prst="flowChartConnector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0" hangingPunct="0">
              <a:defRPr/>
            </a:pPr>
            <a:r>
              <a:rPr lang="uk-UA" sz="2000" b="1" dirty="0">
                <a:solidFill>
                  <a:schemeClr val="tx1"/>
                </a:solidFill>
                <a:latin typeface="Tahoma" pitchFamily="34" charset="0"/>
                <a:cs typeface="Arial" charset="0"/>
              </a:rPr>
              <a:t>РЕЗУЛЬТАТ за 10 хв.</a:t>
            </a:r>
            <a:endParaRPr lang="ru-RU" sz="2000" b="1" dirty="0">
              <a:solidFill>
                <a:schemeClr val="tx1"/>
              </a:solidFill>
              <a:latin typeface="Tahoma" pitchFamily="34" charset="0"/>
              <a:cs typeface="Arial" charset="0"/>
            </a:endParaRPr>
          </a:p>
        </p:txBody>
      </p:sp>
      <p:sp>
        <p:nvSpPr>
          <p:cNvPr id="17" name="Блок-схема: вузол 13">
            <a:extLst>
              <a:ext uri="{FF2B5EF4-FFF2-40B4-BE49-F238E27FC236}">
                <a16:creationId xmlns:a16="http://schemas.microsoft.com/office/drawing/2014/main" id="{0DE159B7-4699-49DD-B37E-D43BBCBED36F}"/>
              </a:ext>
            </a:extLst>
          </p:cNvPr>
          <p:cNvSpPr/>
          <p:nvPr/>
        </p:nvSpPr>
        <p:spPr>
          <a:xfrm>
            <a:off x="7532032" y="4747907"/>
            <a:ext cx="3200400" cy="1610363"/>
          </a:xfrm>
          <a:prstGeom prst="flowChartConnector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Комплектація тесту включає </a:t>
            </a:r>
            <a:r>
              <a:rPr lang="uk-UA" b="1" dirty="0">
                <a:solidFill>
                  <a:schemeClr val="accent6">
                    <a:lumMod val="75000"/>
                  </a:schemeClr>
                </a:solidFill>
              </a:rPr>
              <a:t>ПІПЕТКУ, </a:t>
            </a:r>
            <a:r>
              <a:rPr lang="uk-UA" b="1" dirty="0">
                <a:solidFill>
                  <a:schemeClr val="tx1"/>
                </a:solidFill>
              </a:rPr>
              <a:t>що забезпечує забір рідкого біоматеріалу</a:t>
            </a:r>
            <a:endParaRPr lang="uk-UA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603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ondo de textura de hormigón grunge rosa | Vector Premium">
            <a:extLst>
              <a:ext uri="{FF2B5EF4-FFF2-40B4-BE49-F238E27FC236}">
                <a16:creationId xmlns:a16="http://schemas.microsoft.com/office/drawing/2014/main" id="{33094104-C38A-F7F7-16C8-473752972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45" y="0"/>
            <a:ext cx="12193499" cy="6856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remium Photo | Confident male medical worker standing near the modern ...">
            <a:extLst>
              <a:ext uri="{FF2B5EF4-FFF2-40B4-BE49-F238E27FC236}">
                <a16:creationId xmlns:a16="http://schemas.microsoft.com/office/drawing/2014/main" id="{E907B2E8-0EB8-036B-2621-D9F5792D4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" b="33500"/>
          <a:stretch/>
        </p:blipFill>
        <p:spPr bwMode="auto">
          <a:xfrm>
            <a:off x="7254285" y="1913890"/>
            <a:ext cx="4944107" cy="49441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  <a:solidFill>
            <a:schemeClr val="accent1"/>
          </a:solidFill>
          <a:extLst/>
        </p:spPr>
      </p:pic>
      <p:pic>
        <p:nvPicPr>
          <p:cNvPr id="3" name="Рисунок 2" descr="Зображення, що містить Шрифт, Графіка, текст, графічний дизайн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867D2754-5B8B-A0C2-2325-3111EA2B154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883" y="144441"/>
            <a:ext cx="1518057" cy="8945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F997420-EAED-463A-9102-532F810CD37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00" y="1790129"/>
            <a:ext cx="4272456" cy="42724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90FDCB-8CD3-4431-A62D-BF13A2860CE4}"/>
              </a:ext>
            </a:extLst>
          </p:cNvPr>
          <p:cNvSpPr txBox="1"/>
          <p:nvPr/>
        </p:nvSpPr>
        <p:spPr>
          <a:xfrm>
            <a:off x="176900" y="1640987"/>
            <a:ext cx="59934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Причину допоможе дізнатися </a:t>
            </a:r>
          </a:p>
          <a:p>
            <a:r>
              <a:rPr lang="en-US" sz="3600" b="1" dirty="0">
                <a:solidFill>
                  <a:srgbClr val="4EA72E">
                    <a:lumMod val="50000"/>
                  </a:srgbClr>
                </a:solidFill>
              </a:rPr>
              <a:t>CITO TEST® ХЕЛІКОБАКТЕР</a:t>
            </a:r>
            <a:r>
              <a:rPr lang="ru-RU" sz="3600" b="1" dirty="0">
                <a:solidFill>
                  <a:srgbClr val="4EA72E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A6EF8008-C57A-49E5-8B56-D8EDB7252CE4}"/>
              </a:ext>
            </a:extLst>
          </p:cNvPr>
          <p:cNvSpPr/>
          <p:nvPr/>
        </p:nvSpPr>
        <p:spPr>
          <a:xfrm>
            <a:off x="451674" y="5811500"/>
            <a:ext cx="7448317" cy="717473"/>
          </a:xfrm>
          <a:prstGeom prst="round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chemeClr val="tx1"/>
                </a:solidFill>
                <a:cs typeface="Times New Roman" panose="02020603050405020304" pitchFamily="18" charset="0"/>
              </a:rPr>
              <a:t>CITO TEST</a:t>
            </a:r>
            <a:r>
              <a:rPr lang="it-IT" sz="2000" b="1" baseline="30000" dirty="0">
                <a:solidFill>
                  <a:schemeClr val="tx1"/>
                </a:solidFill>
                <a:cs typeface="Times New Roman" panose="02020603050405020304" pitchFamily="18" charset="0"/>
              </a:rPr>
              <a:t>®</a:t>
            </a:r>
            <a:r>
              <a:rPr lang="it-IT" sz="2000" b="1" dirty="0">
                <a:solidFill>
                  <a:schemeClr val="tx1"/>
                </a:solidFill>
                <a:cs typeface="Times New Roman" panose="02020603050405020304" pitchFamily="18" charset="0"/>
              </a:rPr>
              <a:t> </a:t>
            </a:r>
            <a:r>
              <a:rPr lang="uk-UA" sz="2000" b="1" dirty="0">
                <a:solidFill>
                  <a:schemeClr val="tx1"/>
                </a:solidFill>
                <a:cs typeface="Times New Roman" panose="02020603050405020304" pitchFamily="18" charset="0"/>
              </a:rPr>
              <a:t>ХЕЛІКОБАКТЕР  </a:t>
            </a:r>
            <a:r>
              <a:rPr lang="uk-UA" sz="2000" b="1" dirty="0">
                <a:solidFill>
                  <a:schemeClr val="tx1"/>
                </a:solidFill>
              </a:rPr>
              <a:t>для клієнта, який прийшов за </a:t>
            </a:r>
          </a:p>
          <a:p>
            <a:pPr algn="ctr"/>
            <a:r>
              <a:rPr lang="uk-UA" sz="2000" b="1" dirty="0">
                <a:solidFill>
                  <a:srgbClr val="002060"/>
                </a:solidFill>
              </a:rPr>
              <a:t>нестероїдними протизапальними препаратами (НПЗП)</a:t>
            </a:r>
            <a:endParaRPr lang="uk-UA" sz="2000" dirty="0">
              <a:solidFill>
                <a:srgbClr val="002060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AD37EF9-8C8A-4EE4-A096-736B5EC86B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15480" y="6168384"/>
            <a:ext cx="2409364" cy="689616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D198692-3A89-4D59-B6B0-751B6EA9149F}"/>
              </a:ext>
            </a:extLst>
          </p:cNvPr>
          <p:cNvSpPr/>
          <p:nvPr/>
        </p:nvSpPr>
        <p:spPr>
          <a:xfrm>
            <a:off x="268622" y="166385"/>
            <a:ext cx="63214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400" b="1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Печія?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400" b="1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Відрижка?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400" b="1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Біль та дискомфорт у шлунку?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BFB7BB21-A915-4DF4-821F-8EAF3352746B}"/>
              </a:ext>
            </a:extLst>
          </p:cNvPr>
          <p:cNvSpPr/>
          <p:nvPr/>
        </p:nvSpPr>
        <p:spPr>
          <a:xfrm>
            <a:off x="6728189" y="1513637"/>
            <a:ext cx="4993758" cy="552984"/>
          </a:xfrm>
          <a:prstGeom prst="roundRect">
            <a:avLst/>
          </a:prstGeom>
          <a:solidFill>
            <a:schemeClr val="accent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prstClr val="black"/>
                </a:solidFill>
              </a:rPr>
              <a:t>Точність</a:t>
            </a:r>
            <a:r>
              <a:rPr lang="ru-RU" dirty="0">
                <a:solidFill>
                  <a:prstClr val="black"/>
                </a:solidFill>
              </a:rPr>
              <a:t> до визначення антигенів </a:t>
            </a:r>
            <a:r>
              <a:rPr lang="en-US" dirty="0">
                <a:solidFill>
                  <a:prstClr val="black"/>
                </a:solidFill>
              </a:rPr>
              <a:t>H. pylori </a:t>
            </a:r>
            <a:r>
              <a:rPr lang="en-US" b="1" dirty="0">
                <a:solidFill>
                  <a:srgbClr val="FF0000"/>
                </a:solidFill>
              </a:rPr>
              <a:t>99%.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63118072-FEDA-4E01-A59D-40CCCDD30DBB}"/>
              </a:ext>
            </a:extLst>
          </p:cNvPr>
          <p:cNvSpPr/>
          <p:nvPr/>
        </p:nvSpPr>
        <p:spPr>
          <a:xfrm>
            <a:off x="5503163" y="2403495"/>
            <a:ext cx="4548978" cy="760875"/>
          </a:xfrm>
          <a:prstGeom prst="roundRect">
            <a:avLst/>
          </a:prstGeom>
          <a:solidFill>
            <a:schemeClr val="accent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ru-RU" dirty="0">
                <a:solidFill>
                  <a:prstClr val="black"/>
                </a:solidFill>
              </a:rPr>
              <a:t>Не</a:t>
            </a:r>
            <a:r>
              <a:rPr lang="uk-UA" dirty="0">
                <a:solidFill>
                  <a:prstClr val="black"/>
                </a:solidFill>
              </a:rPr>
              <a:t>і</a:t>
            </a:r>
            <a:r>
              <a:rPr lang="ru-RU" dirty="0">
                <a:solidFill>
                  <a:prstClr val="black"/>
                </a:solidFill>
              </a:rPr>
              <a:t>нвазивний і не спричиняє дискомфорту</a:t>
            </a:r>
          </a:p>
          <a:p>
            <a:pPr lvl="0">
              <a:defRPr/>
            </a:pPr>
            <a:r>
              <a:rPr lang="ru-RU" dirty="0">
                <a:solidFill>
                  <a:prstClr val="black"/>
                </a:solidFill>
              </a:rPr>
              <a:t> </a:t>
            </a:r>
            <a:r>
              <a:rPr lang="ru-RU" b="1" dirty="0">
                <a:solidFill>
                  <a:srgbClr val="FF0000"/>
                </a:solidFill>
              </a:rPr>
              <a:t>(не потрібно «ковтати зонд»).</a:t>
            </a:r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3F137070-AE2D-4104-96CF-7007DDE3AFDA}"/>
              </a:ext>
            </a:extLst>
          </p:cNvPr>
          <p:cNvSpPr/>
          <p:nvPr/>
        </p:nvSpPr>
        <p:spPr>
          <a:xfrm>
            <a:off x="4676089" y="3511486"/>
            <a:ext cx="4548979" cy="807777"/>
          </a:xfrm>
          <a:prstGeom prst="roundRect">
            <a:avLst/>
          </a:prstGeom>
          <a:solidFill>
            <a:schemeClr val="accent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ru-RU" dirty="0">
                <a:solidFill>
                  <a:srgbClr val="4EA72E">
                    <a:lumMod val="50000"/>
                  </a:srgbClr>
                </a:solidFill>
              </a:rPr>
              <a:t>Д</a:t>
            </a:r>
            <a:r>
              <a:rPr lang="ru-RU" dirty="0">
                <a:solidFill>
                  <a:prstClr val="black"/>
                </a:solidFill>
              </a:rPr>
              <a:t>ля </a:t>
            </a:r>
            <a:r>
              <a:rPr lang="ru-RU" b="1" dirty="0">
                <a:solidFill>
                  <a:srgbClr val="FF0000"/>
                </a:solidFill>
              </a:rPr>
              <a:t>діагностики</a:t>
            </a:r>
            <a:r>
              <a:rPr lang="ru-RU" dirty="0">
                <a:solidFill>
                  <a:prstClr val="black"/>
                </a:solidFill>
              </a:rPr>
              <a:t> хелікобактерної інфекції,  і для </a:t>
            </a:r>
            <a:r>
              <a:rPr lang="ru-RU" b="1" dirty="0">
                <a:solidFill>
                  <a:srgbClr val="FF0000"/>
                </a:solidFill>
              </a:rPr>
              <a:t>контролю </a:t>
            </a:r>
            <a:r>
              <a:rPr lang="ru-RU" dirty="0">
                <a:solidFill>
                  <a:prstClr val="black"/>
                </a:solidFill>
              </a:rPr>
              <a:t>проведеного лікування.</a:t>
            </a:r>
            <a:r>
              <a:rPr lang="ru-RU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327FB043-CBDF-411A-9FC4-F2157E5843F4}"/>
              </a:ext>
            </a:extLst>
          </p:cNvPr>
          <p:cNvSpPr/>
          <p:nvPr/>
        </p:nvSpPr>
        <p:spPr>
          <a:xfrm>
            <a:off x="5267876" y="4706645"/>
            <a:ext cx="3972818" cy="717473"/>
          </a:xfrm>
          <a:prstGeom prst="roundRect">
            <a:avLst/>
          </a:prstGeom>
          <a:solidFill>
            <a:schemeClr val="accent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uk-UA" dirty="0">
                <a:solidFill>
                  <a:prstClr val="black"/>
                </a:solidFill>
              </a:rPr>
              <a:t>Результат </a:t>
            </a:r>
            <a:r>
              <a:rPr lang="uk-UA" b="1" dirty="0">
                <a:solidFill>
                  <a:prstClr val="black"/>
                </a:solidFill>
              </a:rPr>
              <a:t>вдома</a:t>
            </a:r>
            <a:r>
              <a:rPr lang="uk-UA" dirty="0">
                <a:solidFill>
                  <a:prstClr val="black"/>
                </a:solidFill>
              </a:rPr>
              <a:t> вже за </a:t>
            </a:r>
            <a:r>
              <a:rPr lang="uk-UA" b="1" dirty="0">
                <a:solidFill>
                  <a:srgbClr val="FF0000"/>
                </a:solidFill>
              </a:rPr>
              <a:t>10 хвилин</a:t>
            </a:r>
            <a:r>
              <a:rPr lang="uk-UA" dirty="0">
                <a:solidFill>
                  <a:prstClr val="black"/>
                </a:solidFill>
              </a:rPr>
              <a:t>.</a:t>
            </a:r>
            <a:endParaRPr lang="ru-R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697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20FFC16-BDE8-47DF-B913-02E00782C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6831" y="3249477"/>
            <a:ext cx="3985169" cy="3608523"/>
          </a:xfrm>
          <a:prstGeom prst="rect">
            <a:avLst/>
          </a:prstGeom>
        </p:spPr>
      </p:pic>
      <p:sp>
        <p:nvSpPr>
          <p:cNvPr id="9" name="Блок-схема: альтернативний процес 12">
            <a:extLst>
              <a:ext uri="{FF2B5EF4-FFF2-40B4-BE49-F238E27FC236}">
                <a16:creationId xmlns:a16="http://schemas.microsoft.com/office/drawing/2014/main" id="{5CD2BC78-B922-493E-8B7E-A3DBAAFECE97}"/>
              </a:ext>
            </a:extLst>
          </p:cNvPr>
          <p:cNvSpPr/>
          <p:nvPr/>
        </p:nvSpPr>
        <p:spPr>
          <a:xfrm>
            <a:off x="505471" y="2009178"/>
            <a:ext cx="10388489" cy="646330"/>
          </a:xfrm>
          <a:prstGeom prst="flowChartAlternateProcess">
            <a:avLst/>
          </a:prstGeom>
          <a:noFill/>
          <a:ln w="38100">
            <a:solidFill>
              <a:srgbClr val="4585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0" lang="uk-UA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ahoma" panose="020B0604030504040204" pitchFamily="34" charset="0"/>
              <a:ea typeface="+mn-ea"/>
              <a:cs typeface="+mn-cs"/>
            </a:endParaRPr>
          </a:p>
          <a:p>
            <a:pPr algn="ctr">
              <a:defRPr/>
            </a:pPr>
            <a:r>
              <a:rPr kumimoji="0" lang="uk-UA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Чітка кольорова шкала</a:t>
            </a:r>
            <a:r>
              <a:rPr lang="uk-UA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</a:rPr>
              <a:t>, </a:t>
            </a:r>
            <a:r>
              <a:rPr lang="ru-RU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</a:rPr>
              <a:t>ПОРОГОВИЙ РІВЕНЬ </a:t>
            </a:r>
            <a:r>
              <a:rPr lang="uk-UA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</a:rPr>
              <a:t>- </a:t>
            </a:r>
            <a:r>
              <a:rPr lang="ru-RU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</a:rPr>
              <a:t>0,5 </a:t>
            </a:r>
            <a:r>
              <a:rPr lang="ru-RU" sz="24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</a:rPr>
              <a:t>ммоль</a:t>
            </a:r>
            <a:r>
              <a:rPr lang="ru-RU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</a:rPr>
              <a:t>/л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ahoma" panose="020B060403050404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101857-7771-4A97-A3CD-BAC515657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4" y="98272"/>
            <a:ext cx="1627092" cy="807936"/>
          </a:xfrm>
          <a:prstGeom prst="rect">
            <a:avLst/>
          </a:prstGeom>
        </p:spPr>
      </p:pic>
      <p:sp>
        <p:nvSpPr>
          <p:cNvPr id="15" name="Блок-схема: альтернативний процес 12">
            <a:extLst>
              <a:ext uri="{FF2B5EF4-FFF2-40B4-BE49-F238E27FC236}">
                <a16:creationId xmlns:a16="http://schemas.microsoft.com/office/drawing/2014/main" id="{456128B0-5D3D-4203-A8E7-6035DCC26480}"/>
              </a:ext>
            </a:extLst>
          </p:cNvPr>
          <p:cNvSpPr/>
          <p:nvPr/>
        </p:nvSpPr>
        <p:spPr>
          <a:xfrm>
            <a:off x="1758999" y="674776"/>
            <a:ext cx="6447832" cy="727087"/>
          </a:xfrm>
          <a:prstGeom prst="flowChartAlternateProcess">
            <a:avLst/>
          </a:prstGeom>
          <a:noFill/>
          <a:ln w="38100">
            <a:solidFill>
              <a:srgbClr val="4585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</a:rPr>
              <a:t>РЕЗУЛЬТАТ всього за </a:t>
            </a:r>
            <a:r>
              <a:rPr lang="ru-RU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</a:rPr>
              <a:t>60 секунд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ahoma" panose="020B0604030504040204" pitchFamily="34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EECC59-28DC-4C92-8671-544A05DECE01}"/>
              </a:ext>
            </a:extLst>
          </p:cNvPr>
          <p:cNvSpPr txBox="1"/>
          <p:nvPr/>
        </p:nvSpPr>
        <p:spPr>
          <a:xfrm>
            <a:off x="618631" y="1530377"/>
            <a:ext cx="11478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i="1" dirty="0"/>
              <a:t>Клієнт </a:t>
            </a:r>
            <a:r>
              <a:rPr lang="uk-UA" b="1" i="1" dirty="0"/>
              <a:t>швидко  отримає відповідь </a:t>
            </a:r>
            <a:r>
              <a:rPr lang="uk-UA" i="1" dirty="0"/>
              <a:t>та одразу </a:t>
            </a:r>
            <a:r>
              <a:rPr lang="uk-UA" b="1" i="1" dirty="0"/>
              <a:t>повернеться до вас </a:t>
            </a:r>
            <a:r>
              <a:rPr lang="uk-UA" i="1" dirty="0"/>
              <a:t>за препаратами для </a:t>
            </a:r>
            <a:r>
              <a:rPr lang="uk-UA" i="1" dirty="0" err="1"/>
              <a:t>регідратації</a:t>
            </a:r>
            <a:endParaRPr lang="uk-UA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29C6B0-2BA7-4AE7-B05E-778B46F37822}"/>
              </a:ext>
            </a:extLst>
          </p:cNvPr>
          <p:cNvSpPr txBox="1"/>
          <p:nvPr/>
        </p:nvSpPr>
        <p:spPr>
          <a:xfrm>
            <a:off x="618631" y="2782669"/>
            <a:ext cx="7686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i="1" dirty="0"/>
              <a:t>Дозволяє  легко інтерпретувати результат та знижує ймовірність неправильного трактування, </a:t>
            </a:r>
            <a:r>
              <a:rPr lang="uk-UA" b="1" i="1" dirty="0"/>
              <a:t>мінімізує ризик претензій до аптеки</a:t>
            </a:r>
          </a:p>
        </p:txBody>
      </p:sp>
      <p:sp>
        <p:nvSpPr>
          <p:cNvPr id="10" name="Блок-схема: альтернативний процес 12">
            <a:extLst>
              <a:ext uri="{FF2B5EF4-FFF2-40B4-BE49-F238E27FC236}">
                <a16:creationId xmlns:a16="http://schemas.microsoft.com/office/drawing/2014/main" id="{633D1A92-499D-475A-8039-0F61971269DA}"/>
              </a:ext>
            </a:extLst>
          </p:cNvPr>
          <p:cNvSpPr/>
          <p:nvPr/>
        </p:nvSpPr>
        <p:spPr>
          <a:xfrm>
            <a:off x="260910" y="3612014"/>
            <a:ext cx="7686670" cy="590479"/>
          </a:xfrm>
          <a:prstGeom prst="flowChartAlternateProcess">
            <a:avLst/>
          </a:prstGeom>
          <a:noFill/>
          <a:ln w="38100">
            <a:solidFill>
              <a:srgbClr val="4585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Термін зберігання </a:t>
            </a:r>
            <a:r>
              <a:rPr kumimoji="0" lang="uk-UA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180 діб </a:t>
            </a:r>
            <a:r>
              <a:rPr kumimoji="0" lang="uk-UA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після відкриття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ahoma" panose="020B0604030504040204" pitchFamily="34" charset="0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56DF3C-1E3A-4783-B704-8971A3DFE298}"/>
              </a:ext>
            </a:extLst>
          </p:cNvPr>
          <p:cNvSpPr txBox="1"/>
          <p:nvPr/>
        </p:nvSpPr>
        <p:spPr>
          <a:xfrm>
            <a:off x="260910" y="4385506"/>
            <a:ext cx="7772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/>
              <a:t>Це зручно та економно, адже не потрібно щоразу купувати нову упаковку.</a:t>
            </a:r>
            <a:r>
              <a:rPr lang="ru-RU" i="1" dirty="0"/>
              <a:t> Т</a:t>
            </a:r>
            <a:r>
              <a:rPr lang="uk-UA" i="1" dirty="0"/>
              <a:t>очний результат тесту впродовж всього </a:t>
            </a:r>
          </a:p>
          <a:p>
            <a:r>
              <a:rPr lang="uk-UA" i="1" dirty="0"/>
              <a:t>терміну придатності. </a:t>
            </a:r>
            <a:endParaRPr lang="ru-RU" i="1" dirty="0"/>
          </a:p>
          <a:p>
            <a:endParaRPr lang="uk-UA" dirty="0"/>
          </a:p>
        </p:txBody>
      </p:sp>
      <p:sp>
        <p:nvSpPr>
          <p:cNvPr id="13" name="Блок-схема: альтернативний процес 12">
            <a:extLst>
              <a:ext uri="{FF2B5EF4-FFF2-40B4-BE49-F238E27FC236}">
                <a16:creationId xmlns:a16="http://schemas.microsoft.com/office/drawing/2014/main" id="{EDC5DDBA-D4C8-4428-9E24-3B20511EDF42}"/>
              </a:ext>
            </a:extLst>
          </p:cNvPr>
          <p:cNvSpPr/>
          <p:nvPr/>
        </p:nvSpPr>
        <p:spPr>
          <a:xfrm>
            <a:off x="260910" y="5397990"/>
            <a:ext cx="5995694" cy="590479"/>
          </a:xfrm>
          <a:prstGeom prst="flowChartAlternateProcess">
            <a:avLst/>
          </a:prstGeom>
          <a:noFill/>
          <a:ln w="38100">
            <a:solidFill>
              <a:srgbClr val="4585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5, 25 та 50 тест-смужок </a:t>
            </a:r>
            <a:r>
              <a:rPr kumimoji="0" lang="uk-UA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в упаковці 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ahoma" panose="020B0604030504040204" pitchFamily="34" charset="0"/>
              <a:ea typeface="+mn-ea"/>
              <a:cs typeface="+mn-cs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9E93997-C798-4A62-B067-19117DF473A3}"/>
              </a:ext>
            </a:extLst>
          </p:cNvPr>
          <p:cNvSpPr/>
          <p:nvPr/>
        </p:nvSpPr>
        <p:spPr>
          <a:xfrm>
            <a:off x="334343" y="6036437"/>
            <a:ext cx="7698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i="1" dirty="0"/>
              <a:t>Дозволяє легко підібрати варіант, який найкраще відповідає потребам конкретного клієнта та </a:t>
            </a:r>
            <a:r>
              <a:rPr lang="uk-UA" b="1" i="1" dirty="0"/>
              <a:t>розміру його гаманця. </a:t>
            </a:r>
          </a:p>
        </p:txBody>
      </p:sp>
    </p:spTree>
    <p:extLst>
      <p:ext uri="{BB962C8B-B14F-4D97-AF65-F5344CB8AC3E}">
        <p14:creationId xmlns:p14="http://schemas.microsoft.com/office/powerpoint/2010/main" val="3436127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5C4AF60-CD32-42EB-A6E7-C71716F2E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93" y="63458"/>
            <a:ext cx="6490110" cy="6490110"/>
          </a:xfrm>
          <a:prstGeom prst="rect">
            <a:avLst/>
          </a:prstGeom>
          <a:solidFill>
            <a:srgbClr val="E0F0FF"/>
          </a:solidFill>
        </p:spPr>
      </p:pic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57F8DC8A-7009-454B-9E1F-53C3E0434D96}"/>
              </a:ext>
            </a:extLst>
          </p:cNvPr>
          <p:cNvSpPr/>
          <p:nvPr/>
        </p:nvSpPr>
        <p:spPr>
          <a:xfrm>
            <a:off x="1039562" y="675384"/>
            <a:ext cx="4577040" cy="943514"/>
          </a:xfrm>
          <a:prstGeom prst="roundRect">
            <a:avLst/>
          </a:prstGeom>
          <a:gradFill>
            <a:gsLst>
              <a:gs pos="0">
                <a:srgbClr val="B7CCE9"/>
              </a:gs>
              <a:gs pos="0">
                <a:srgbClr val="CFE1F7"/>
              </a:gs>
              <a:gs pos="57000">
                <a:srgbClr val="CFE1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</a:gradFill>
          <a:ln>
            <a:solidFill>
              <a:srgbClr val="CFE1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CITOLAB™ K </a:t>
            </a:r>
            <a:r>
              <a:rPr lang="uk-UA" sz="2800" b="1" dirty="0">
                <a:solidFill>
                  <a:srgbClr val="242A98"/>
                </a:solidFill>
              </a:rPr>
              <a:t>№5</a:t>
            </a:r>
            <a:r>
              <a:rPr lang="en-US" sz="2800" b="1" dirty="0">
                <a:solidFill>
                  <a:srgbClr val="242A98"/>
                </a:solidFill>
              </a:rPr>
              <a:t>0</a:t>
            </a:r>
            <a:endParaRPr lang="uk-UA" sz="2800" b="1" dirty="0">
              <a:solidFill>
                <a:srgbClr val="242A98"/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8136807-FF28-4A89-8661-91AC98747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3475" y="6128553"/>
            <a:ext cx="2548525" cy="7294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C41ACA-A163-4E7E-973A-5D37AD086278}"/>
              </a:ext>
            </a:extLst>
          </p:cNvPr>
          <p:cNvSpPr txBox="1"/>
          <p:nvPr/>
        </p:nvSpPr>
        <p:spPr>
          <a:xfrm>
            <a:off x="572878" y="2022818"/>
            <a:ext cx="599076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CITOLAB™ K №50</a:t>
            </a:r>
            <a:r>
              <a:rPr lang="en-US" sz="2000" dirty="0"/>
              <a:t> — </a:t>
            </a:r>
            <a:r>
              <a:rPr lang="uk-UA" sz="2000" dirty="0"/>
              <a:t>це оптимальне рішення для пацієнтів </a:t>
            </a:r>
            <a:r>
              <a:rPr lang="uk-UA" sz="2000" b="1" dirty="0">
                <a:solidFill>
                  <a:srgbClr val="FF0000"/>
                </a:solidFill>
              </a:rPr>
              <a:t>з хронічною ацетонемією</a:t>
            </a:r>
            <a:r>
              <a:rPr lang="uk-UA" sz="2000" dirty="0"/>
              <a:t>, які потребують </a:t>
            </a:r>
            <a:r>
              <a:rPr lang="uk-UA" sz="2000" b="1" dirty="0"/>
              <a:t>частого та регулярного контролю</a:t>
            </a:r>
            <a:r>
              <a:rPr lang="en-US" sz="2000" b="1" dirty="0"/>
              <a:t>.</a:t>
            </a:r>
            <a:endParaRPr lang="uk-UA" sz="2000" b="1" dirty="0"/>
          </a:p>
          <a:p>
            <a:endParaRPr lang="en-US" sz="2000" b="1" dirty="0"/>
          </a:p>
          <a:p>
            <a:r>
              <a:rPr lang="uk-UA" sz="2000" dirty="0"/>
              <a:t>Формат із 50 тест-смужок дозволяє </a:t>
            </a:r>
            <a:r>
              <a:rPr lang="uk-UA" sz="2000" b="1" dirty="0">
                <a:solidFill>
                  <a:srgbClr val="FF0000"/>
                </a:solidFill>
              </a:rPr>
              <a:t>батькам</a:t>
            </a:r>
            <a:r>
              <a:rPr lang="uk-UA" sz="20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2000" dirty="0"/>
              <a:t>Забезпечити </a:t>
            </a:r>
            <a:r>
              <a:rPr lang="uk-UA" sz="2000" b="1" dirty="0"/>
              <a:t>довготривалий моніторинг без додаткових витрат </a:t>
            </a:r>
            <a:r>
              <a:rPr lang="uk-UA" sz="2000" dirty="0"/>
              <a:t>(термін придатності після відкриття 180 днів). </a:t>
            </a:r>
          </a:p>
          <a:p>
            <a:endParaRPr lang="uk-UA" dirty="0"/>
          </a:p>
          <a:p>
            <a:r>
              <a:rPr lang="en-US" sz="2800" b="1" dirty="0"/>
              <a:t>  </a:t>
            </a:r>
            <a:r>
              <a:rPr lang="uk-UA" sz="2800" b="1" dirty="0"/>
              <a:t>А для Вас:  </a:t>
            </a:r>
            <a:r>
              <a:rPr lang="uk-UA" sz="2800" b="1" dirty="0">
                <a:solidFill>
                  <a:srgbClr val="FF0000"/>
                </a:solidFill>
              </a:rPr>
              <a:t>  </a:t>
            </a:r>
            <a:endParaRPr lang="en-US" sz="2800" b="1" dirty="0">
              <a:solidFill>
                <a:srgbClr val="FF0000"/>
              </a:solidFill>
            </a:endParaRPr>
          </a:p>
          <a:p>
            <a:endParaRPr lang="uk-UA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592DCDF-D501-4D2F-A134-108ABFBDF8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5976" y="4495265"/>
            <a:ext cx="1038185" cy="21643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58B0C45-25C0-4616-817C-E8C12AB367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859" y="4907000"/>
            <a:ext cx="1966436" cy="1966436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0C0A36B7-76B8-4688-9E9E-1856DF6DFCE6}"/>
              </a:ext>
            </a:extLst>
          </p:cNvPr>
          <p:cNvSpPr/>
          <p:nvPr/>
        </p:nvSpPr>
        <p:spPr>
          <a:xfrm>
            <a:off x="437263" y="5339071"/>
            <a:ext cx="3966072" cy="634912"/>
          </a:xfrm>
          <a:prstGeom prst="roundRect">
            <a:avLst/>
          </a:prstGeom>
          <a:solidFill>
            <a:srgbClr val="0054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2000" b="1" dirty="0">
              <a:solidFill>
                <a:schemeClr val="bg1"/>
              </a:solidFill>
            </a:endParaRPr>
          </a:p>
          <a:p>
            <a:pPr algn="ctr"/>
            <a:r>
              <a:rPr lang="uk-UA" sz="2000" b="1" dirty="0">
                <a:solidFill>
                  <a:schemeClr val="bg1"/>
                </a:solidFill>
              </a:rPr>
              <a:t>вища ціна = вищий середній чек</a:t>
            </a:r>
          </a:p>
          <a:p>
            <a:pPr algn="ctr"/>
            <a:endParaRPr lang="uk-UA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8BC6A25-A86A-42E9-B689-2DA8D69725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4161" y="0"/>
            <a:ext cx="5335011" cy="560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48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івнобедрений трикутник 2">
            <a:extLst>
              <a:ext uri="{FF2B5EF4-FFF2-40B4-BE49-F238E27FC236}">
                <a16:creationId xmlns:a16="http://schemas.microsoft.com/office/drawing/2014/main" id="{A61E3A9F-EFC3-C37C-D27D-DD871DF39528}"/>
              </a:ext>
            </a:extLst>
          </p:cNvPr>
          <p:cNvSpPr/>
          <p:nvPr/>
        </p:nvSpPr>
        <p:spPr>
          <a:xfrm>
            <a:off x="10937239" y="5222240"/>
            <a:ext cx="847865" cy="656806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06C6D06-7BE4-44A0-B714-44A5EFC56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7677" y="0"/>
            <a:ext cx="4774324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1301C3-9022-4EE9-8D54-2FF79F653066}"/>
              </a:ext>
            </a:extLst>
          </p:cNvPr>
          <p:cNvSpPr txBox="1"/>
          <p:nvPr/>
        </p:nvSpPr>
        <p:spPr>
          <a:xfrm>
            <a:off x="390036" y="72345"/>
            <a:ext cx="737367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800" b="1" dirty="0"/>
              <a:t>Кому рекомендувати </a:t>
            </a:r>
            <a:r>
              <a:rPr lang="en-US" sz="3800" b="1" dirty="0">
                <a:solidFill>
                  <a:srgbClr val="242A98"/>
                </a:solidFill>
              </a:rPr>
              <a:t>CITOLAB K</a:t>
            </a:r>
            <a:r>
              <a:rPr lang="uk-UA" sz="3800" b="1" dirty="0"/>
              <a:t>?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7D829F0-A78A-4CA9-B879-DF9D5EEFB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42487"/>
            <a:ext cx="1381318" cy="685896"/>
          </a:xfrm>
          <a:prstGeom prst="rect">
            <a:avLst/>
          </a:prstGeom>
        </p:spPr>
      </p:pic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4A7FAAE5-1ED5-40C8-A747-F983ABE50BE8}"/>
              </a:ext>
            </a:extLst>
          </p:cNvPr>
          <p:cNvSpPr/>
          <p:nvPr/>
        </p:nvSpPr>
        <p:spPr>
          <a:xfrm>
            <a:off x="390036" y="2308015"/>
            <a:ext cx="5053556" cy="100034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7CCE9"/>
              </a:gs>
              <a:gs pos="0">
                <a:srgbClr val="CFE1F7"/>
              </a:gs>
              <a:gs pos="57000">
                <a:srgbClr val="CFE1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</a:gradFill>
          <a:ln>
            <a:solidFill>
              <a:srgbClr val="CFE1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5F6CF-1913-4D5D-9D77-F67D8E721F24}"/>
              </a:ext>
            </a:extLst>
          </p:cNvPr>
          <p:cNvSpPr txBox="1"/>
          <p:nvPr/>
        </p:nvSpPr>
        <p:spPr>
          <a:xfrm>
            <a:off x="-72292" y="2359313"/>
            <a:ext cx="56735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dirty="0"/>
              <a:t>Покупцям, які купують ліки </a:t>
            </a:r>
            <a:r>
              <a:rPr lang="uk-UA" b="1" dirty="0"/>
              <a:t>для </a:t>
            </a:r>
            <a:endParaRPr lang="en-US" b="1" dirty="0"/>
          </a:p>
          <a:p>
            <a:pPr algn="ctr"/>
            <a:r>
              <a:rPr lang="uk-UA" b="1" dirty="0"/>
              <a:t>домашньої аптечки</a:t>
            </a:r>
            <a:r>
              <a:rPr lang="en-US" b="1" dirty="0"/>
              <a:t> </a:t>
            </a:r>
            <a:r>
              <a:rPr lang="uk-UA" b="1" dirty="0"/>
              <a:t>або для подорожей </a:t>
            </a:r>
            <a:endParaRPr lang="en-US" b="1" dirty="0"/>
          </a:p>
          <a:p>
            <a:pPr algn="ctr"/>
            <a:r>
              <a:rPr lang="uk-UA" dirty="0"/>
              <a:t>з дітьми</a:t>
            </a:r>
            <a:endParaRPr lang="en-US" dirty="0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4933F3C8-15D3-4AD8-8411-1365D5935B90}"/>
              </a:ext>
            </a:extLst>
          </p:cNvPr>
          <p:cNvSpPr/>
          <p:nvPr/>
        </p:nvSpPr>
        <p:spPr>
          <a:xfrm>
            <a:off x="390036" y="883183"/>
            <a:ext cx="5053556" cy="1228133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7CCE9"/>
              </a:gs>
              <a:gs pos="0">
                <a:srgbClr val="CFE1F7"/>
              </a:gs>
              <a:gs pos="57000">
                <a:srgbClr val="CFE1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</a:gradFill>
          <a:ln>
            <a:solidFill>
              <a:srgbClr val="CFE1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Батькам, які шукають </a:t>
            </a:r>
            <a:r>
              <a:rPr lang="ru-RU" b="1" dirty="0">
                <a:solidFill>
                  <a:schemeClr val="tx1"/>
                </a:solidFill>
              </a:rPr>
              <a:t>засоби для самостійного контролю </a:t>
            </a:r>
            <a:r>
              <a:rPr lang="ru-RU" dirty="0">
                <a:solidFill>
                  <a:schemeClr val="tx1"/>
                </a:solidFill>
              </a:rPr>
              <a:t>стану дитини при симптомах, що можуть свідчити про ацетонемічний синдром </a:t>
            </a:r>
            <a:r>
              <a:rPr lang="ru-RU" b="1" dirty="0">
                <a:solidFill>
                  <a:schemeClr val="tx1"/>
                </a:solidFill>
              </a:rPr>
              <a:t>(тест-</a:t>
            </a:r>
            <a:r>
              <a:rPr lang="ru-RU" b="1" dirty="0" err="1">
                <a:solidFill>
                  <a:schemeClr val="tx1"/>
                </a:solidFill>
              </a:rPr>
              <a:t>смужки</a:t>
            </a:r>
            <a:r>
              <a:rPr lang="ru-RU" b="1" dirty="0">
                <a:solidFill>
                  <a:schemeClr val="tx1"/>
                </a:solidFill>
              </a:rPr>
              <a:t>)</a:t>
            </a:r>
            <a:endParaRPr lang="uk-UA" b="1" dirty="0">
              <a:solidFill>
                <a:schemeClr val="tx1"/>
              </a:solidFill>
            </a:endParaRP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822AD590-A1DE-4295-BF87-101CD6BC7A4E}"/>
              </a:ext>
            </a:extLst>
          </p:cNvPr>
          <p:cNvSpPr/>
          <p:nvPr/>
        </p:nvSpPr>
        <p:spPr>
          <a:xfrm>
            <a:off x="1586290" y="4689561"/>
            <a:ext cx="5424490" cy="1296902"/>
          </a:xfrm>
          <a:prstGeom prst="roundRect">
            <a:avLst/>
          </a:prstGeom>
          <a:gradFill>
            <a:gsLst>
              <a:gs pos="0">
                <a:srgbClr val="B7CCE9"/>
              </a:gs>
              <a:gs pos="0">
                <a:srgbClr val="CFE1F7"/>
              </a:gs>
              <a:gs pos="57000">
                <a:srgbClr val="CFE1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</a:gradFill>
          <a:ln>
            <a:solidFill>
              <a:srgbClr val="CFE1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CITOLAB K </a:t>
            </a:r>
            <a:r>
              <a:rPr lang="uk-UA" dirty="0">
                <a:solidFill>
                  <a:schemeClr val="tx1"/>
                </a:solidFill>
              </a:rPr>
              <a:t> </a:t>
            </a:r>
            <a:r>
              <a:rPr lang="uk-UA" b="1" dirty="0">
                <a:solidFill>
                  <a:srgbClr val="FF0000"/>
                </a:solidFill>
              </a:rPr>
              <a:t>ідеальний  супутній товар</a:t>
            </a:r>
            <a:r>
              <a:rPr lang="uk-UA" dirty="0">
                <a:solidFill>
                  <a:srgbClr val="FF0000"/>
                </a:solidFill>
              </a:rPr>
              <a:t> </a:t>
            </a:r>
            <a:r>
              <a:rPr lang="uk-UA" dirty="0">
                <a:solidFill>
                  <a:schemeClr val="tx1"/>
                </a:solidFill>
              </a:rPr>
              <a:t>при запиті на жарознижувальні препарати, регідраційні засоби чи сорбенти — </a:t>
            </a:r>
            <a:r>
              <a:rPr lang="uk-UA" b="1" dirty="0">
                <a:solidFill>
                  <a:schemeClr val="tx1"/>
                </a:solidFill>
              </a:rPr>
              <a:t>підвищує середній чек </a:t>
            </a:r>
            <a:r>
              <a:rPr lang="uk-UA" dirty="0">
                <a:solidFill>
                  <a:schemeClr val="tx1"/>
                </a:solidFill>
              </a:rPr>
              <a:t>і демонструє турботу про споживача. </a:t>
            </a:r>
            <a:endParaRPr lang="uk-UA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9E88673-FA51-45D6-B5ED-F85AED8E15C5}"/>
              </a:ext>
            </a:extLst>
          </p:cNvPr>
          <p:cNvSpPr/>
          <p:nvPr/>
        </p:nvSpPr>
        <p:spPr>
          <a:xfrm>
            <a:off x="390036" y="3769921"/>
            <a:ext cx="1573756" cy="685896"/>
          </a:xfrm>
          <a:prstGeom prst="rect">
            <a:avLst/>
          </a:prstGeom>
          <a:solidFill>
            <a:srgbClr val="242A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400" b="1" dirty="0">
                <a:solidFill>
                  <a:schemeClr val="bg1"/>
                </a:solidFill>
              </a:rPr>
              <a:t>А також…</a:t>
            </a:r>
          </a:p>
        </p:txBody>
      </p:sp>
      <p:sp>
        <p:nvSpPr>
          <p:cNvPr id="4" name="Стрелка: изогнутая вправо 3">
            <a:extLst>
              <a:ext uri="{FF2B5EF4-FFF2-40B4-BE49-F238E27FC236}">
                <a16:creationId xmlns:a16="http://schemas.microsoft.com/office/drawing/2014/main" id="{AD690FBF-16FE-4D0A-A429-FA8D45E54B3A}"/>
              </a:ext>
            </a:extLst>
          </p:cNvPr>
          <p:cNvSpPr/>
          <p:nvPr/>
        </p:nvSpPr>
        <p:spPr>
          <a:xfrm>
            <a:off x="142149" y="410899"/>
            <a:ext cx="247887" cy="114247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18" name="Стрелка: изогнутая вправо 17">
            <a:extLst>
              <a:ext uri="{FF2B5EF4-FFF2-40B4-BE49-F238E27FC236}">
                <a16:creationId xmlns:a16="http://schemas.microsoft.com/office/drawing/2014/main" id="{47212D5D-A5CA-4AC9-ABBB-9CD1317A4675}"/>
              </a:ext>
            </a:extLst>
          </p:cNvPr>
          <p:cNvSpPr/>
          <p:nvPr/>
        </p:nvSpPr>
        <p:spPr>
          <a:xfrm>
            <a:off x="142149" y="486248"/>
            <a:ext cx="247887" cy="240017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247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AFDE223-AD7C-D007-2723-0004955EE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382" y="-161805"/>
            <a:ext cx="6096012" cy="609601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C9858B-EF26-28E4-6EC2-61B98E052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-161805"/>
            <a:ext cx="10058400" cy="1450757"/>
          </a:xfrm>
        </p:spPr>
        <p:txBody>
          <a:bodyPr>
            <a:normAutofit/>
          </a:bodyPr>
          <a:lstStyle/>
          <a:p>
            <a:r>
              <a:rPr lang="ru-RU" dirty="0"/>
              <a:t>Для </a:t>
            </a:r>
            <a:r>
              <a:rPr lang="ru-RU" dirty="0" err="1"/>
              <a:t>чого</a:t>
            </a:r>
            <a:r>
              <a:rPr lang="ru-RU" dirty="0"/>
              <a:t> пот</a:t>
            </a:r>
            <a:r>
              <a:rPr lang="uk-UA" dirty="0" err="1"/>
              <a:t>рібен</a:t>
            </a:r>
            <a:r>
              <a:rPr lang="uk-UA" dirty="0"/>
              <a:t> тест </a:t>
            </a:r>
            <a:r>
              <a:rPr lang="en-US" dirty="0"/>
              <a:t>CITO TEST STREP A</a:t>
            </a:r>
            <a:endParaRPr lang="uk-UA" dirty="0"/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AB390F1C-A74A-09D3-CCCB-9985035C8E1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64776" y="4278313"/>
            <a:ext cx="11627224" cy="1351522"/>
          </a:xfrm>
        </p:spPr>
        <p:txBody>
          <a:bodyPr/>
          <a:lstStyle/>
          <a:p>
            <a:pPr algn="ctr"/>
            <a:r>
              <a:rPr lang="ru-RU" b="1" dirty="0"/>
              <a:t>Для </a:t>
            </a:r>
            <a:r>
              <a:rPr lang="ru-RU" b="1" dirty="0" err="1"/>
              <a:t>Діагностування</a:t>
            </a:r>
            <a:r>
              <a:rPr lang="ru-RU" b="1" dirty="0"/>
              <a:t> </a:t>
            </a:r>
            <a:r>
              <a:rPr lang="ru-RU" b="1" dirty="0" err="1"/>
              <a:t>стрептококової</a:t>
            </a:r>
            <a:r>
              <a:rPr lang="ru-RU" b="1" dirty="0"/>
              <a:t> </a:t>
            </a:r>
            <a:r>
              <a:rPr lang="ru-RU" b="1" dirty="0" err="1"/>
              <a:t>анг</a:t>
            </a:r>
            <a:r>
              <a:rPr lang="uk-UA" b="1" dirty="0" err="1"/>
              <a:t>іни</a:t>
            </a:r>
            <a:endParaRPr lang="en-US" b="1" dirty="0"/>
          </a:p>
          <a:p>
            <a:pPr algn="ctr"/>
            <a:r>
              <a:rPr lang="uk-UA" dirty="0"/>
              <a:t>це інфекційне захворювання, викликане бактерією </a:t>
            </a:r>
            <a:r>
              <a:rPr lang="en-US" dirty="0"/>
              <a:t>Streptococcus pyogenes (</a:t>
            </a:r>
            <a:r>
              <a:rPr lang="uk-UA" dirty="0"/>
              <a:t>стрептокок групи А), яке вражає горло та мигдалини. </a:t>
            </a:r>
          </a:p>
          <a:p>
            <a:endParaRPr lang="uk-U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A1B5C6-7891-E46E-6591-5F4FD1AED84A}"/>
              </a:ext>
            </a:extLst>
          </p:cNvPr>
          <p:cNvSpPr txBox="1"/>
          <p:nvPr/>
        </p:nvSpPr>
        <p:spPr>
          <a:xfrm>
            <a:off x="1053177" y="5393033"/>
            <a:ext cx="9784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6761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408121" y="125278"/>
            <a:ext cx="11289716" cy="952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761970" rtl="0" eaLnBrk="1" fontAlgn="auto" latinLnBrk="0" hangingPunct="1">
              <a:lnSpc>
                <a:spcPts val="4416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500" b="1" i="0" u="none" strike="noStrike" kern="1200" cap="none" spc="0" normalizeH="0" baseline="0" noProof="0" dirty="0">
                <a:ln>
                  <a:noFill/>
                </a:ln>
                <a:solidFill>
                  <a:srgbClr val="496B21"/>
                </a:solidFill>
                <a:effectLst/>
                <a:uLnTx/>
                <a:uFillTx/>
                <a:latin typeface="Calibri" panose="020F0502020204030204"/>
                <a:ea typeface="Open Sans Bold" pitchFamily="34" charset="-122"/>
                <a:cs typeface="+mn-cs"/>
              </a:rPr>
              <a:t>Кому </a:t>
            </a:r>
            <a:r>
              <a:rPr kumimoji="0" lang="ru-RU" sz="3500" b="1" i="0" u="none" strike="noStrike" kern="1200" cap="none" spc="0" normalizeH="0" baseline="0" noProof="0" dirty="0" err="1">
                <a:ln>
                  <a:noFill/>
                </a:ln>
                <a:solidFill>
                  <a:srgbClr val="496B21"/>
                </a:solidFill>
                <a:effectLst/>
                <a:uLnTx/>
                <a:uFillTx/>
                <a:latin typeface="Calibri" panose="020F0502020204030204"/>
                <a:ea typeface="Open Sans Bold" pitchFamily="34" charset="-122"/>
                <a:cs typeface="+mn-cs"/>
              </a:rPr>
              <a:t>рекомендувати</a:t>
            </a:r>
            <a:r>
              <a:rPr kumimoji="0" lang="ru-RU" sz="3500" b="1" i="0" u="none" strike="noStrike" kern="1200" cap="none" spc="0" normalizeH="0" baseline="0" noProof="0" dirty="0">
                <a:ln>
                  <a:noFill/>
                </a:ln>
                <a:solidFill>
                  <a:srgbClr val="496B21"/>
                </a:solidFill>
                <a:effectLst/>
                <a:uLnTx/>
                <a:uFillTx/>
                <a:latin typeface="Calibri" panose="020F0502020204030204"/>
                <a:ea typeface="Open Sans Bold" pitchFamily="34" charset="-122"/>
                <a:cs typeface="+mn-cs"/>
              </a:rPr>
              <a:t> тест </a:t>
            </a:r>
            <a:r>
              <a:rPr kumimoji="0" 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96B21"/>
                </a:solidFill>
                <a:effectLst/>
                <a:uLnTx/>
                <a:uFillTx/>
                <a:latin typeface="Calibri" panose="020F0502020204030204"/>
                <a:ea typeface="Open Sans Bold" pitchFamily="34" charset="-122"/>
                <a:cs typeface="+mn-cs"/>
              </a:rPr>
              <a:t>CITO TEST STREP A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6960" y="1629765"/>
            <a:ext cx="3118677" cy="1659237"/>
          </a:xfrm>
          <a:prstGeom prst="roundRect">
            <a:avLst>
              <a:gd name="adj" fmla="val 16608"/>
            </a:avLst>
          </a:prstGeom>
          <a:solidFill>
            <a:srgbClr val="EAF2D9"/>
          </a:solidFill>
          <a:ln w="7620">
            <a:solidFill>
              <a:srgbClr val="D0D8B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368039" y="2178893"/>
            <a:ext cx="2430661" cy="280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761970" rtl="0" eaLnBrk="1" fontAlgn="auto" latinLnBrk="0" hangingPunct="1">
              <a:lnSpc>
                <a:spcPts val="220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3"/>
          <p:cNvSpPr/>
          <p:nvPr/>
        </p:nvSpPr>
        <p:spPr>
          <a:xfrm>
            <a:off x="-76370" y="1937708"/>
            <a:ext cx="3545711" cy="1101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761970" rtl="0" eaLnBrk="1" fontAlgn="auto" latinLnBrk="0" hangingPunct="1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      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Висока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температура</a:t>
            </a:r>
            <a:endParaRPr kumimoji="0" lang="uk-UA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marR="0" lvl="0" indent="0" algn="l" defTabSz="761970" rtl="0" eaLnBrk="1" fontAlgn="auto" latinLnBrk="0" hangingPunct="1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    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Лихоманка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 38°C і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вище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863800" y="1677695"/>
            <a:ext cx="3058815" cy="1621831"/>
          </a:xfrm>
          <a:prstGeom prst="roundRect">
            <a:avLst>
              <a:gd name="adj" fmla="val 16608"/>
            </a:avLst>
          </a:prstGeom>
          <a:solidFill>
            <a:srgbClr val="EAF2D9"/>
          </a:solidFill>
          <a:ln w="7620">
            <a:solidFill>
              <a:srgbClr val="D0D8B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037659" y="1797462"/>
            <a:ext cx="2452688" cy="280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761970" rtl="0" eaLnBrk="1" fontAlgn="auto" latinLnBrk="0" hangingPunct="1">
              <a:lnSpc>
                <a:spcPts val="220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 Bold" pitchFamily="34" charset="0"/>
              <a:ea typeface="Open Sans Bold" pitchFamily="34" charset="-122"/>
              <a:cs typeface="Open Sans Bold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972006" y="1937708"/>
            <a:ext cx="3058814" cy="1101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761970" rtl="0" eaLnBrk="1" fontAlgn="auto" latinLnBrk="0" hangingPunct="1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Сильний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біль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у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горлі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 Bold" pitchFamily="34" charset="0"/>
              <a:ea typeface="Open Sans Bold" pitchFamily="34" charset="-122"/>
              <a:cs typeface="Open Sans Bold" pitchFamily="34" charset="-120"/>
            </a:endParaRPr>
          </a:p>
          <a:p>
            <a:pPr marL="0" marR="0" lvl="0" indent="0" algn="l" defTabSz="761970" rtl="0" eaLnBrk="1" fontAlgn="auto" latinLnBrk="0" hangingPunct="1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 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Раптовий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 початок інтенсивного болю, що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ускладнює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ковтання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368038" y="3819197"/>
            <a:ext cx="7887196" cy="952102"/>
          </a:xfrm>
          <a:prstGeom prst="roundRect">
            <a:avLst>
              <a:gd name="adj" fmla="val 20184"/>
            </a:avLst>
          </a:prstGeom>
          <a:solidFill>
            <a:srgbClr val="EAF2D9"/>
          </a:solidFill>
          <a:ln w="7620">
            <a:solidFill>
              <a:srgbClr val="D0D8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416346" y="3986877"/>
            <a:ext cx="2491085" cy="280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761970" rtl="0" eaLnBrk="1" fontAlgn="auto" latinLnBrk="0" hangingPunct="1">
              <a:lnSpc>
                <a:spcPts val="220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 Bold" pitchFamily="34" charset="0"/>
              <a:ea typeface="Open Sans Bold" pitchFamily="34" charset="-122"/>
              <a:cs typeface="Open Sans Bold" pitchFamily="34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10988" y="3899133"/>
            <a:ext cx="7744246" cy="634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761970" rtl="0" eaLnBrk="1" fontAlgn="auto" latinLnBrk="0" hangingPunct="1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                                               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Набряклі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мигдалини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marR="0" lvl="0" indent="0" algn="l" defTabSz="761970" rtl="0" eaLnBrk="1" fontAlgn="auto" latinLnBrk="0" hangingPunct="1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Червоні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, збільшені мигдалини, часто з білими або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жовтими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плямами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46960" y="5238574"/>
            <a:ext cx="11716386" cy="667135"/>
          </a:xfrm>
          <a:prstGeom prst="roundRect">
            <a:avLst>
              <a:gd name="adj" fmla="val 25647"/>
            </a:avLst>
          </a:prstGeom>
          <a:solidFill>
            <a:srgbClr val="DFECC6"/>
          </a:solidFill>
          <a:ln/>
        </p:spPr>
      </p:sp>
      <p:sp>
        <p:nvSpPr>
          <p:cNvPr id="15" name="Text 11"/>
          <p:cNvSpPr/>
          <p:nvPr/>
        </p:nvSpPr>
        <p:spPr>
          <a:xfrm>
            <a:off x="140553" y="5419198"/>
            <a:ext cx="11622793" cy="15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761970" rtl="0" eaLnBrk="1" fontAlgn="auto" latinLnBrk="0" hangingPunct="1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Важливо!</a:t>
            </a:r>
            <a:r>
              <a:rPr kumimoji="0" lang="en-US" sz="13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Відсутність кашлю та нежитю (типових для вірусних інфекцій) часто вказує на стрептококову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інфекцію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31ADCEE-EB37-292D-F703-62B3D2AC4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7676" y="1544654"/>
            <a:ext cx="2387919" cy="178863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2616548-FA55-0ABE-9C87-F669B969D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4353" y="1554626"/>
            <a:ext cx="2828925" cy="160972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904F30F-B5A3-8C34-DF6C-E85F7921E7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0347" y="3472745"/>
            <a:ext cx="1728105" cy="1494092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08166F4-ED4B-5AEE-0020-E9B8B976B9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64422" y="3448306"/>
            <a:ext cx="1359540" cy="16053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535D33D-DCE7-C4ED-EF84-5471C6948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" y="4350778"/>
            <a:ext cx="11789229" cy="73693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8F1A2FD-8E3B-0844-30A0-6B745CF05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495" y="1240208"/>
            <a:ext cx="3181081" cy="2188792"/>
          </a:xfrm>
          <a:prstGeom prst="rect">
            <a:avLst/>
          </a:prstGeom>
        </p:spPr>
      </p:pic>
      <p:sp>
        <p:nvSpPr>
          <p:cNvPr id="4" name="Прямокутник: округлені кути 3">
            <a:extLst>
              <a:ext uri="{FF2B5EF4-FFF2-40B4-BE49-F238E27FC236}">
                <a16:creationId xmlns:a16="http://schemas.microsoft.com/office/drawing/2014/main" id="{71EBB7D2-15E7-7CCE-73C9-3951348EB722}"/>
              </a:ext>
            </a:extLst>
          </p:cNvPr>
          <p:cNvSpPr/>
          <p:nvPr/>
        </p:nvSpPr>
        <p:spPr>
          <a:xfrm>
            <a:off x="328739" y="1228757"/>
            <a:ext cx="2123486" cy="220024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85802EE-7C4B-4EB8-BB80-5CE5795EC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215" y="1240208"/>
            <a:ext cx="1928290" cy="220024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51CEF-9CAA-B1F1-AE10-0AE1806B0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207144"/>
            <a:ext cx="10134600" cy="708289"/>
          </a:xfrm>
        </p:spPr>
        <p:txBody>
          <a:bodyPr>
            <a:normAutofit/>
          </a:bodyPr>
          <a:lstStyle/>
          <a:p>
            <a:r>
              <a:rPr lang="uk-UA" sz="4000" b="1" spc="0" dirty="0">
                <a:solidFill>
                  <a:srgbClr val="496B21"/>
                </a:solidFill>
                <a:latin typeface="Calibri" panose="020F0502020204030204"/>
                <a:ea typeface="Open Sans Bold" pitchFamily="34" charset="-122"/>
                <a:cs typeface="+mn-cs"/>
              </a:rPr>
              <a:t>Переваги </a:t>
            </a:r>
            <a:r>
              <a:rPr lang="en-US" sz="4000" b="1" spc="0" dirty="0">
                <a:solidFill>
                  <a:srgbClr val="496B21"/>
                </a:solidFill>
                <a:latin typeface="Calibri" panose="020F0502020204030204"/>
                <a:ea typeface="Open Sans Bold" pitchFamily="34" charset="-122"/>
                <a:cs typeface="+mn-cs"/>
              </a:rPr>
              <a:t>CITO TEST STREP A</a:t>
            </a:r>
            <a:r>
              <a:rPr lang="uk-UA" sz="4000" b="1" spc="0" dirty="0">
                <a:solidFill>
                  <a:srgbClr val="496B21"/>
                </a:solidFill>
                <a:latin typeface="Calibri" panose="020F0502020204030204"/>
                <a:ea typeface="Open Sans Bold" pitchFamily="34" charset="-122"/>
                <a:cs typeface="+mn-cs"/>
              </a:rPr>
              <a:t> на стрептокок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E063300D-430B-BB9E-92B6-5AE8D84B8A6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15884" y="1059020"/>
            <a:ext cx="2003367" cy="2381432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ru-RU" sz="4800" b="1" dirty="0"/>
              <a:t>       </a:t>
            </a:r>
            <a:r>
              <a:rPr lang="uk-UA" sz="6500" b="1" dirty="0"/>
              <a:t>9</a:t>
            </a:r>
            <a:r>
              <a:rPr lang="en-US" sz="6500" b="1" dirty="0"/>
              <a:t>5,2</a:t>
            </a:r>
            <a:r>
              <a:rPr lang="uk-UA" sz="6500" b="1" dirty="0"/>
              <a:t>%</a:t>
            </a:r>
          </a:p>
          <a:p>
            <a:pPr algn="ctr">
              <a:buNone/>
            </a:pPr>
            <a:r>
              <a:rPr lang="ru-RU" sz="2300" b="1" dirty="0"/>
              <a:t> </a:t>
            </a:r>
            <a:r>
              <a:rPr lang="ru-RU" sz="2100" dirty="0" err="1">
                <a:solidFill>
                  <a:prstClr val="black"/>
                </a:solidFill>
                <a:latin typeface="Calibri" panose="020F0502020204030204"/>
              </a:rPr>
              <a:t>Висока</a:t>
            </a:r>
            <a:r>
              <a:rPr lang="ru-RU" sz="21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ru-RU" sz="2100" dirty="0" err="1">
                <a:solidFill>
                  <a:prstClr val="black"/>
                </a:solidFill>
                <a:latin typeface="Calibri" panose="020F0502020204030204"/>
              </a:rPr>
              <a:t>чутливість</a:t>
            </a:r>
            <a:r>
              <a:rPr lang="ru-RU" sz="2100" dirty="0">
                <a:solidFill>
                  <a:prstClr val="black"/>
                </a:solidFill>
                <a:latin typeface="Calibri" panose="020F0502020204030204"/>
              </a:rPr>
              <a:t> та </a:t>
            </a:r>
            <a:r>
              <a:rPr lang="ru-RU" sz="2100" dirty="0" err="1">
                <a:solidFill>
                  <a:prstClr val="black"/>
                </a:solidFill>
                <a:latin typeface="Calibri" panose="020F0502020204030204"/>
              </a:rPr>
              <a:t>специфічність</a:t>
            </a:r>
            <a:r>
              <a:rPr lang="ru-RU" sz="2100" dirty="0">
                <a:solidFill>
                  <a:prstClr val="black"/>
                </a:solidFill>
                <a:latin typeface="Calibri" panose="020F0502020204030204"/>
              </a:rPr>
              <a:t> при </a:t>
            </a:r>
            <a:r>
              <a:rPr lang="ru-RU" sz="2100" dirty="0" err="1">
                <a:solidFill>
                  <a:prstClr val="black"/>
                </a:solidFill>
                <a:latin typeface="Calibri" panose="020F0502020204030204"/>
              </a:rPr>
              <a:t>виявленні</a:t>
            </a:r>
            <a:r>
              <a:rPr lang="ru-RU" sz="21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ru-RU" sz="2100" dirty="0" err="1">
                <a:solidFill>
                  <a:prstClr val="black"/>
                </a:solidFill>
                <a:latin typeface="Calibri" panose="020F0502020204030204"/>
              </a:rPr>
              <a:t>стрептококової</a:t>
            </a:r>
            <a:r>
              <a:rPr lang="ru-RU" sz="2100" dirty="0">
                <a:solidFill>
                  <a:prstClr val="black"/>
                </a:solidFill>
                <a:latin typeface="Calibri" panose="020F0502020204030204"/>
              </a:rPr>
              <a:t> інфекції</a:t>
            </a:r>
          </a:p>
          <a:p>
            <a:endParaRPr lang="uk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82AAA0-8189-5FBF-E4B6-7FF3EDBD881A}"/>
              </a:ext>
            </a:extLst>
          </p:cNvPr>
          <p:cNvSpPr txBox="1"/>
          <p:nvPr/>
        </p:nvSpPr>
        <p:spPr>
          <a:xfrm>
            <a:off x="2958763" y="2098132"/>
            <a:ext cx="1683854" cy="96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Швидкість</a:t>
            </a:r>
            <a:r>
              <a:rPr kumimoji="0" lang="ru-RU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отримання</a:t>
            </a:r>
            <a:r>
              <a:rPr kumimoji="0" lang="ru-RU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результату</a:t>
            </a:r>
            <a:endParaRPr kumimoji="0" lang="uk-UA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EF1119-0AC2-AA63-415F-86C5067DFA36}"/>
              </a:ext>
            </a:extLst>
          </p:cNvPr>
          <p:cNvSpPr txBox="1"/>
          <p:nvPr/>
        </p:nvSpPr>
        <p:spPr>
          <a:xfrm>
            <a:off x="3169863" y="1386739"/>
            <a:ext cx="1451869" cy="791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 хв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1CE3D2-CBFE-53F2-CF59-D75D4E9D84BD}"/>
              </a:ext>
            </a:extLst>
          </p:cNvPr>
          <p:cNvSpPr txBox="1"/>
          <p:nvPr/>
        </p:nvSpPr>
        <p:spPr>
          <a:xfrm>
            <a:off x="5132052" y="1556464"/>
            <a:ext cx="32419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Безпека рекомендації </a:t>
            </a:r>
            <a:r>
              <a:rPr kumimoji="0" lang="uk-UA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призначений для самоконтролю </a:t>
            </a:r>
            <a:r>
              <a:rPr kumimoji="0" lang="uk-UA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навідмінну</a:t>
            </a:r>
            <a:r>
              <a:rPr kumimoji="0" lang="uk-UA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від іншого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DECE65-3B51-1242-5296-92CB90EEBCBC}"/>
              </a:ext>
            </a:extLst>
          </p:cNvPr>
          <p:cNvSpPr txBox="1"/>
          <p:nvPr/>
        </p:nvSpPr>
        <p:spPr>
          <a:xfrm>
            <a:off x="576943" y="4470113"/>
            <a:ext cx="11615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Використання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CITI TEST STREP A</a:t>
            </a: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знижує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ризик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ускладнень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та </a:t>
            </a:r>
            <a:r>
              <a:rPr kumimoji="0" lang="ru-RU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сприяє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раціональному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використанню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антибіотиків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5ACAFA3-B8B5-099F-9706-496FC8C1A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4564" y="1228757"/>
            <a:ext cx="3377080" cy="221169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40A72E3-A10A-6342-4ADD-A08562F9A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937" y="2334488"/>
            <a:ext cx="1805941" cy="10140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F5982FB-3880-BACC-58DD-ED752F2021E8}"/>
              </a:ext>
            </a:extLst>
          </p:cNvPr>
          <p:cNvSpPr txBox="1"/>
          <p:nvPr/>
        </p:nvSpPr>
        <p:spPr>
          <a:xfrm>
            <a:off x="9247279" y="1228757"/>
            <a:ext cx="240507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Національний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</a:t>
            </a:r>
            <a:r>
              <a:rPr kumimoji="0" lang="uk-UA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кешбек</a:t>
            </a:r>
            <a:endParaRPr kumimoji="0" lang="uk-UA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ABA72D1-19B7-DF35-BA05-D854BFD93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1167" y="4231561"/>
            <a:ext cx="3048264" cy="3048264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87BCB08-1EC4-5077-EA85-71D8B8BE9C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53" y="4155988"/>
            <a:ext cx="3124847" cy="312484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B87605-C1D7-1811-F050-43BD69650E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7485" y="3577847"/>
            <a:ext cx="9263348" cy="6688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7E66FF-E93C-61DB-793F-A5A130BF0E62}"/>
              </a:ext>
            </a:extLst>
          </p:cNvPr>
          <p:cNvSpPr txBox="1"/>
          <p:nvPr/>
        </p:nvSpPr>
        <p:spPr>
          <a:xfrm>
            <a:off x="2268319" y="3569109"/>
            <a:ext cx="61056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Зручність тестування ( упаковка= штатив)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789F374-41C5-D324-CBAE-4153FC74A1C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77140" t="42926" r="6574" b="32665"/>
          <a:stretch>
            <a:fillRect/>
          </a:stretch>
        </p:blipFill>
        <p:spPr>
          <a:xfrm>
            <a:off x="7263392" y="3568034"/>
            <a:ext cx="492201" cy="73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3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build="p"/>
      <p:bldP spid="5" grpId="0"/>
      <p:bldP spid="11" grpId="0"/>
      <p:bldP spid="13" grpId="0"/>
      <p:bldP spid="15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A92025F-E6CA-44B6-B458-A2B376007B5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659"/>
            <a:ext cx="12192000" cy="6962659"/>
          </a:xfrm>
          <a:prstGeom prst="rect">
            <a:avLst/>
          </a:prstGeom>
        </p:spPr>
      </p:pic>
      <p:sp>
        <p:nvSpPr>
          <p:cNvPr id="6" name="Місце для тексту 5"/>
          <p:cNvSpPr>
            <a:spLocks noGrp="1"/>
          </p:cNvSpPr>
          <p:nvPr>
            <p:ph type="body" idx="1"/>
          </p:nvPr>
        </p:nvSpPr>
        <p:spPr>
          <a:xfrm>
            <a:off x="-293881" y="5165425"/>
            <a:ext cx="3580410" cy="584545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ru-RU" b="1" dirty="0">
                <a:solidFill>
                  <a:srgbClr val="FF0000"/>
                </a:solidFill>
              </a:rPr>
              <a:t>Тест для </a:t>
            </a:r>
            <a:r>
              <a:rPr lang="ru-RU" dirty="0" err="1">
                <a:solidFill>
                  <a:srgbClr val="FF0000"/>
                </a:solidFill>
              </a:rPr>
              <a:t>виявлення</a:t>
            </a:r>
            <a:r>
              <a:rPr lang="ru-RU" b="1" dirty="0">
                <a:solidFill>
                  <a:srgbClr val="FF0000"/>
                </a:solidFill>
              </a:rPr>
              <a:t> 5 </a:t>
            </a:r>
            <a:r>
              <a:rPr lang="ru-RU" b="1" dirty="0" err="1">
                <a:solidFill>
                  <a:srgbClr val="FF0000"/>
                </a:solidFill>
              </a:rPr>
              <a:t>наркотиків</a:t>
            </a:r>
            <a:r>
              <a:rPr lang="ru-RU" b="1" dirty="0">
                <a:solidFill>
                  <a:srgbClr val="FF0000"/>
                </a:solidFill>
              </a:rPr>
              <a:t> </a:t>
            </a:r>
            <a:r>
              <a:rPr lang="en-US" sz="2800" b="1" dirty="0">
                <a:solidFill>
                  <a:srgbClr val="FF0000"/>
                </a:solidFill>
              </a:rPr>
              <a:t>SNIPER®</a:t>
            </a:r>
            <a:r>
              <a:rPr lang="ru-RU" sz="28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8" name="Місце для тексту 7"/>
          <p:cNvSpPr>
            <a:spLocks noGrp="1"/>
          </p:cNvSpPr>
          <p:nvPr>
            <p:ph type="body" sz="quarter" idx="3"/>
          </p:nvPr>
        </p:nvSpPr>
        <p:spPr>
          <a:xfrm>
            <a:off x="264716" y="1982987"/>
            <a:ext cx="2861423" cy="908840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ru-RU" b="1" dirty="0">
                <a:solidFill>
                  <a:srgbClr val="FF0000"/>
                </a:solidFill>
              </a:rPr>
              <a:t>Тест для </a:t>
            </a:r>
            <a:r>
              <a:rPr lang="ru-RU" b="1" dirty="0" err="1">
                <a:solidFill>
                  <a:srgbClr val="FF0000"/>
                </a:solidFill>
              </a:rPr>
              <a:t>виявлення</a:t>
            </a:r>
            <a:r>
              <a:rPr lang="ru-RU" b="1" dirty="0">
                <a:solidFill>
                  <a:srgbClr val="FF0000"/>
                </a:solidFill>
              </a:rPr>
              <a:t> 10 </a:t>
            </a:r>
            <a:r>
              <a:rPr lang="ru-RU" b="1" dirty="0" err="1">
                <a:solidFill>
                  <a:srgbClr val="FF0000"/>
                </a:solidFill>
              </a:rPr>
              <a:t>наркотиків</a:t>
            </a:r>
            <a:r>
              <a:rPr lang="ru-RU" b="1" dirty="0">
                <a:solidFill>
                  <a:srgbClr val="FF0000"/>
                </a:solidFill>
              </a:rPr>
              <a:t> </a:t>
            </a:r>
            <a:r>
              <a:rPr lang="ru-RU" sz="2800" b="1" dirty="0">
                <a:solidFill>
                  <a:srgbClr val="FF0000"/>
                </a:solidFill>
              </a:rPr>
              <a:t>SNIPER®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73F978-59A9-4A2C-992D-8DF5B214C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4" y="2962332"/>
            <a:ext cx="3001945" cy="19295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0979329D-2501-47BA-9ACD-0D389094BDB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289178" y="219603"/>
            <a:ext cx="2861423" cy="18346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8943DC7-5799-8A4E-783D-965E5584BF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33" y="5834512"/>
            <a:ext cx="1518057" cy="8945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DF3CB3-DFEB-FC14-AB70-C42FC3CB08B6}"/>
              </a:ext>
            </a:extLst>
          </p:cNvPr>
          <p:cNvSpPr txBox="1"/>
          <p:nvPr/>
        </p:nvSpPr>
        <p:spPr>
          <a:xfrm>
            <a:off x="3945784" y="296624"/>
            <a:ext cx="8027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5585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SNIPER</a:t>
            </a:r>
            <a:r>
              <a:rPr kumimoji="0" lang="ru-RU" sz="3600" b="1" i="0" u="none" strike="noStrike" kern="1200" cap="none" spc="0" normalizeH="0" baseline="0" noProof="0" dirty="0">
                <a:ln>
                  <a:noFill/>
                </a:ln>
                <a:solidFill>
                  <a:srgbClr val="5585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uk-UA" sz="3600" b="1" i="0" u="none" strike="noStrike" kern="1200" cap="none" spc="0" normalizeH="0" baseline="0" noProof="0" dirty="0">
                <a:ln>
                  <a:noFill/>
                </a:ln>
                <a:solidFill>
                  <a:srgbClr val="5585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Точний постріл по наркотикам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4E751F-AE97-B6C3-4704-15EB6AA54A5F}"/>
              </a:ext>
            </a:extLst>
          </p:cNvPr>
          <p:cNvSpPr txBox="1"/>
          <p:nvPr/>
        </p:nvSpPr>
        <p:spPr>
          <a:xfrm>
            <a:off x="4217299" y="1336656"/>
            <a:ext cx="7671203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SNIPER -</a:t>
            </a: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це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комбінація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на наркотики  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2025 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року (спайс (синтетична </a:t>
            </a: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маріхуана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</a:t>
            </a: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трамадол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бупренорфін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), </a:t>
            </a: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на відмінну від інших тестів</a:t>
            </a:r>
            <a:endParaRPr kumimoji="0" lang="ru-RU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345354-31B3-2AF1-7822-43E34617465A}"/>
              </a:ext>
            </a:extLst>
          </p:cNvPr>
          <p:cNvSpPr txBox="1"/>
          <p:nvPr/>
        </p:nvSpPr>
        <p:spPr>
          <a:xfrm>
            <a:off x="3999089" y="3735032"/>
            <a:ext cx="6360458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Дві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методики </a:t>
            </a: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тестування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метод </a:t>
            </a: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занурення</a:t>
            </a:r>
            <a:endParaRPr kumimoji="0" lang="ru-RU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AB3297-8101-7BDB-7F32-24326E7E3310}"/>
              </a:ext>
            </a:extLst>
          </p:cNvPr>
          <p:cNvSpPr txBox="1"/>
          <p:nvPr/>
        </p:nvSpPr>
        <p:spPr>
          <a:xfrm>
            <a:off x="3771087" y="5208680"/>
            <a:ext cx="587283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Рекомендує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SNIPER</a:t>
            </a:r>
            <a:r>
              <a:rPr kumimoji="0" lang="uk-UA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ваші клієнти отримають точний результат</a:t>
            </a:r>
            <a:endParaRPr kumimoji="0" lang="ru-R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82B269-F706-F9F3-5DD5-69D42C138EBC}"/>
              </a:ext>
            </a:extLst>
          </p:cNvPr>
          <p:cNvSpPr txBox="1"/>
          <p:nvPr/>
        </p:nvSpPr>
        <p:spPr>
          <a:xfrm>
            <a:off x="5583800" y="2651646"/>
            <a:ext cx="26227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Американська якість</a:t>
            </a: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80435332-C100-BBAC-01A0-C6D74EA23E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0375" y="2546995"/>
            <a:ext cx="2962913" cy="1487553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9F3EF9E-92CA-8A25-A2C0-316D0CB24C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70375" y="4298952"/>
            <a:ext cx="2962913" cy="1572437"/>
          </a:xfrm>
          <a:prstGeom prst="rect">
            <a:avLst/>
          </a:prstGeom>
        </p:spPr>
      </p:pic>
      <p:sp>
        <p:nvSpPr>
          <p:cNvPr id="2" name="Прямокутник: округлені кути 1">
            <a:extLst>
              <a:ext uri="{FF2B5EF4-FFF2-40B4-BE49-F238E27FC236}">
                <a16:creationId xmlns:a16="http://schemas.microsoft.com/office/drawing/2014/main" id="{520BA171-A618-8AE7-D7E7-A4AA3F7FDE6B}"/>
              </a:ext>
            </a:extLst>
          </p:cNvPr>
          <p:cNvSpPr/>
          <p:nvPr/>
        </p:nvSpPr>
        <p:spPr>
          <a:xfrm>
            <a:off x="3979777" y="1282993"/>
            <a:ext cx="7908725" cy="893391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Прямокутник: округлені кути 4">
            <a:extLst>
              <a:ext uri="{FF2B5EF4-FFF2-40B4-BE49-F238E27FC236}">
                <a16:creationId xmlns:a16="http://schemas.microsoft.com/office/drawing/2014/main" id="{9A29AFE9-3482-6983-5DA0-EEDF9DA70F96}"/>
              </a:ext>
            </a:extLst>
          </p:cNvPr>
          <p:cNvSpPr/>
          <p:nvPr/>
        </p:nvSpPr>
        <p:spPr>
          <a:xfrm>
            <a:off x="5394214" y="2539099"/>
            <a:ext cx="3001945" cy="62520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Прямокутник: округлені кути 12">
            <a:extLst>
              <a:ext uri="{FF2B5EF4-FFF2-40B4-BE49-F238E27FC236}">
                <a16:creationId xmlns:a16="http://schemas.microsoft.com/office/drawing/2014/main" id="{1EF538C4-4C5F-2302-0C09-5C5E4C3A4A75}"/>
              </a:ext>
            </a:extLst>
          </p:cNvPr>
          <p:cNvSpPr/>
          <p:nvPr/>
        </p:nvSpPr>
        <p:spPr>
          <a:xfrm>
            <a:off x="3679371" y="3671171"/>
            <a:ext cx="5432292" cy="121745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1AD498-5B50-9569-B3ED-B0B1A5A253B8}"/>
              </a:ext>
            </a:extLst>
          </p:cNvPr>
          <p:cNvSpPr txBox="1"/>
          <p:nvPr/>
        </p:nvSpPr>
        <p:spPr>
          <a:xfrm>
            <a:off x="4031555" y="4320350"/>
            <a:ext cx="62592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крапельний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метод (для </a:t>
            </a: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малої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кількості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сечі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!)</a:t>
            </a:r>
            <a:endParaRPr kumimoji="0" lang="uk-UA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581F5F0-18F1-B53E-4062-98D2A07CB6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0015" y="5181619"/>
            <a:ext cx="5491004" cy="115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39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 build="allAtOnce"/>
      <p:bldP spid="16" grpId="0"/>
      <p:bldP spid="18" grpId="0" build="allAtOnce"/>
      <p:bldP spid="2" grpId="0" animBg="1"/>
      <p:bldP spid="5" grpId="0" animBg="1"/>
      <p:bldP spid="13" grpId="0" animBg="1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27CEF0B-B44D-4690-9BC3-8822458EB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5962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C13148B-18EB-434B-BFB7-1E714693394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7" r="21554"/>
          <a:stretch/>
        </p:blipFill>
        <p:spPr>
          <a:xfrm>
            <a:off x="8784405" y="785976"/>
            <a:ext cx="3267284" cy="5904046"/>
          </a:xfrm>
          <a:prstGeom prst="rect">
            <a:avLst/>
          </a:prstGeom>
          <a:ln w="57150"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C497FFC-8085-4597-B028-9359AB12C1B1}"/>
              </a:ext>
            </a:extLst>
          </p:cNvPr>
          <p:cNvSpPr/>
          <p:nvPr/>
        </p:nvSpPr>
        <p:spPr>
          <a:xfrm>
            <a:off x="272904" y="1644053"/>
            <a:ext cx="6276753" cy="691116"/>
          </a:xfrm>
          <a:prstGeom prst="roundRect">
            <a:avLst/>
          </a:prstGeom>
          <a:solidFill>
            <a:srgbClr val="ECF3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Форма випуск</a:t>
            </a:r>
            <a:r>
              <a:rPr kumimoji="0" lang="uk-U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у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тест-</a:t>
            </a:r>
            <a:r>
              <a:rPr kumimoji="0" lang="ru-RU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смужка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в індивідуальній упаковці чи 25 тест-</a:t>
            </a:r>
            <a:r>
              <a:rPr kumimoji="0" lang="ru-RU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смужок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у контейнері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2211575B-DC59-43D3-AE1F-1E988A9966F0}"/>
              </a:ext>
            </a:extLst>
          </p:cNvPr>
          <p:cNvSpPr/>
          <p:nvPr/>
        </p:nvSpPr>
        <p:spPr>
          <a:xfrm>
            <a:off x="517452" y="2530587"/>
            <a:ext cx="6276753" cy="691116"/>
          </a:xfrm>
          <a:prstGeom prst="roundRect">
            <a:avLst/>
          </a:prstGeom>
          <a:solidFill>
            <a:srgbClr val="ECF3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Біоматеріал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вагінальний секрет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26C46865-B3BD-4FDF-9DA8-CE117937820F}"/>
              </a:ext>
            </a:extLst>
          </p:cNvPr>
          <p:cNvSpPr/>
          <p:nvPr/>
        </p:nvSpPr>
        <p:spPr>
          <a:xfrm>
            <a:off x="815164" y="3349472"/>
            <a:ext cx="6276753" cy="691116"/>
          </a:xfrm>
          <a:prstGeom prst="roundRect">
            <a:avLst/>
          </a:prstGeom>
          <a:solidFill>
            <a:srgbClr val="ECF3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Швидко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результат через 20 секунд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2564150-440A-4F1D-9632-DB8D4124203B}"/>
              </a:ext>
            </a:extLst>
          </p:cNvPr>
          <p:cNvSpPr/>
          <p:nvPr/>
        </p:nvSpPr>
        <p:spPr>
          <a:xfrm>
            <a:off x="1171355" y="4174116"/>
            <a:ext cx="6276753" cy="691116"/>
          </a:xfrm>
          <a:prstGeom prst="roundRect">
            <a:avLst/>
          </a:prstGeom>
          <a:solidFill>
            <a:srgbClr val="ECF3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Просто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(без додаткового оснащення)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44F0E173-9C6B-4D9F-9EA1-B87076CBBCD0}"/>
              </a:ext>
            </a:extLst>
          </p:cNvPr>
          <p:cNvSpPr/>
          <p:nvPr/>
        </p:nvSpPr>
        <p:spPr>
          <a:xfrm>
            <a:off x="1518392" y="4999148"/>
            <a:ext cx="6276753" cy="691116"/>
          </a:xfrm>
          <a:prstGeom prst="roundRect">
            <a:avLst/>
          </a:prstGeom>
          <a:solidFill>
            <a:srgbClr val="ECF3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1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Максимальний термін зберігання 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після відкриття: 6 міс.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2FAF60CF-358B-4765-AB11-6FAFAFB6230F}"/>
              </a:ext>
            </a:extLst>
          </p:cNvPr>
          <p:cNvSpPr/>
          <p:nvPr/>
        </p:nvSpPr>
        <p:spPr>
          <a:xfrm>
            <a:off x="1985044" y="5868143"/>
            <a:ext cx="6276753" cy="691116"/>
          </a:xfrm>
          <a:prstGeom prst="roundRect">
            <a:avLst/>
          </a:prstGeom>
          <a:solidFill>
            <a:srgbClr val="ECF3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Для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професійного 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використання, а також для </a:t>
            </a: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самоконтролю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2601E7-C1FE-44BD-A240-A61AEBD0546D}"/>
              </a:ext>
            </a:extLst>
          </p:cNvPr>
          <p:cNvSpPr txBox="1"/>
          <p:nvPr/>
        </p:nvSpPr>
        <p:spPr>
          <a:xfrm>
            <a:off x="272904" y="167978"/>
            <a:ext cx="1060742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uk-UA" sz="3200" b="1" dirty="0">
                <a:solidFill>
                  <a:srgbClr val="CC00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Вагінальний </a:t>
            </a:r>
            <a:r>
              <a:rPr lang="en-US" sz="3200" b="1" dirty="0">
                <a:solidFill>
                  <a:srgbClr val="CC00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 </a:t>
            </a:r>
            <a:r>
              <a:rPr lang="uk-UA" sz="3200" b="1" dirty="0">
                <a:solidFill>
                  <a:srgbClr val="CC00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тест </a:t>
            </a:r>
            <a:r>
              <a:rPr lang="en-US" sz="32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CITOLAB®</a:t>
            </a:r>
            <a:r>
              <a:rPr lang="uk-UA" sz="32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</a:t>
            </a:r>
            <a:r>
              <a:rPr lang="uk-UA" sz="32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>
                <a:solidFill>
                  <a:prstClr val="black"/>
                </a:solidFill>
                <a:latin typeface="Calibri" panose="020F0502020204030204"/>
              </a:rPr>
              <a:t>- </a:t>
            </a:r>
            <a:r>
              <a:rPr lang="uk-UA" sz="2800" b="1" dirty="0">
                <a:solidFill>
                  <a:prstClr val="black"/>
                </a:solidFill>
                <a:latin typeface="Calibri" panose="020F0502020204030204"/>
              </a:rPr>
              <a:t>д</a:t>
            </a:r>
            <a:r>
              <a:rPr kumimoji="0" lang="ru-RU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іагностичні</a:t>
            </a:r>
            <a:r>
              <a:rPr kumimoji="0" lang="ru-RU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тест-</a:t>
            </a:r>
            <a:r>
              <a:rPr kumimoji="0" lang="ru-RU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смужки</a:t>
            </a:r>
            <a:r>
              <a:rPr kumimoji="0" lang="ru-RU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для вимірювання кислотності (рН) вагінальних виділень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7541412-C21D-4BB9-9CEC-8941B78A6B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09" y="5744754"/>
            <a:ext cx="1500580" cy="103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070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Ретроспектива">
  <a:themeElements>
    <a:clrScheme name="Ретроспектива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Ретроспектива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спектива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4.xml><?xml version="1.0" encoding="utf-8"?>
<a:theme xmlns:a="http://schemas.openxmlformats.org/drawingml/2006/main" name="2_Тема Office">
  <a:themeElements>
    <a:clrScheme name="Офіс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фіс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1_Ретроспектива">
  <a:themeElements>
    <a:clrScheme name="Ретроспектива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Ретроспектива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спектива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6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766</Words>
  <Application>Microsoft Office PowerPoint</Application>
  <PresentationFormat>Широкоэкранный</PresentationFormat>
  <Paragraphs>104</Paragraphs>
  <Slides>12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12</vt:i4>
      </vt:variant>
    </vt:vector>
  </HeadingPairs>
  <TitlesOfParts>
    <vt:vector size="27" baseType="lpstr">
      <vt:lpstr>Aptos</vt:lpstr>
      <vt:lpstr>Aptos Display</vt:lpstr>
      <vt:lpstr>Arial</vt:lpstr>
      <vt:lpstr>Calibri</vt:lpstr>
      <vt:lpstr>Calibri Light</vt:lpstr>
      <vt:lpstr>Open Sans</vt:lpstr>
      <vt:lpstr>Open Sans Bold</vt:lpstr>
      <vt:lpstr>Tahoma</vt:lpstr>
      <vt:lpstr>Times New Roman</vt:lpstr>
      <vt:lpstr>Wingdings</vt:lpstr>
      <vt:lpstr>Тема Office</vt:lpstr>
      <vt:lpstr>1_Тема Office</vt:lpstr>
      <vt:lpstr>Ретроспектива</vt:lpstr>
      <vt:lpstr>2_Тема Office</vt:lpstr>
      <vt:lpstr>1_Ретроспектива</vt:lpstr>
      <vt:lpstr>CITOLAB K ПЕРШИЙ КРОК ДЛЯ ЗАПОБІГАННЯ АЦЕТОНЕМІЧНОГО СИНДРОМУ У ДІТЕЙ</vt:lpstr>
      <vt:lpstr>Презентация PowerPoint</vt:lpstr>
      <vt:lpstr>Презентация PowerPoint</vt:lpstr>
      <vt:lpstr>Презентация PowerPoint</vt:lpstr>
      <vt:lpstr>Для чого потрібен тест CITO TEST STREP A</vt:lpstr>
      <vt:lpstr>Презентация PowerPoint</vt:lpstr>
      <vt:lpstr>Переваги CITO TEST STREP A на стрептокок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Master</dc:creator>
  <cp:lastModifiedBy>Boris</cp:lastModifiedBy>
  <cp:revision>24</cp:revision>
  <dcterms:created xsi:type="dcterms:W3CDTF">2025-09-25T10:00:43Z</dcterms:created>
  <dcterms:modified xsi:type="dcterms:W3CDTF">2025-09-29T08:20:43Z</dcterms:modified>
</cp:coreProperties>
</file>

<file path=docProps/thumbnail.jpeg>
</file>